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4"/>
  </p:notesMasterIdLst>
  <p:handoutMasterIdLst>
    <p:handoutMasterId r:id="rId115"/>
  </p:handoutMasterIdLst>
  <p:sldIdLst>
    <p:sldId id="256" r:id="rId2"/>
    <p:sldId id="257" r:id="rId3"/>
    <p:sldId id="258" r:id="rId4"/>
    <p:sldId id="406" r:id="rId5"/>
    <p:sldId id="407" r:id="rId6"/>
    <p:sldId id="408" r:id="rId7"/>
    <p:sldId id="259" r:id="rId8"/>
    <p:sldId id="261" r:id="rId9"/>
    <p:sldId id="264" r:id="rId10"/>
    <p:sldId id="266" r:id="rId11"/>
    <p:sldId id="409" r:id="rId12"/>
    <p:sldId id="410" r:id="rId13"/>
    <p:sldId id="411" r:id="rId14"/>
    <p:sldId id="412" r:id="rId15"/>
    <p:sldId id="413" r:id="rId16"/>
    <p:sldId id="414" r:id="rId17"/>
    <p:sldId id="415" r:id="rId18"/>
    <p:sldId id="416" r:id="rId19"/>
    <p:sldId id="417" r:id="rId20"/>
    <p:sldId id="328" r:id="rId21"/>
    <p:sldId id="271" r:id="rId22"/>
    <p:sldId id="272" r:id="rId23"/>
    <p:sldId id="273" r:id="rId24"/>
    <p:sldId id="274" r:id="rId25"/>
    <p:sldId id="275" r:id="rId26"/>
    <p:sldId id="277" r:id="rId27"/>
    <p:sldId id="278" r:id="rId28"/>
    <p:sldId id="276" r:id="rId29"/>
    <p:sldId id="279" r:id="rId30"/>
    <p:sldId id="280" r:id="rId31"/>
    <p:sldId id="326" r:id="rId32"/>
    <p:sldId id="327" r:id="rId33"/>
    <p:sldId id="329" r:id="rId34"/>
    <p:sldId id="352" r:id="rId35"/>
    <p:sldId id="353" r:id="rId36"/>
    <p:sldId id="354" r:id="rId37"/>
    <p:sldId id="418" r:id="rId38"/>
    <p:sldId id="350" r:id="rId39"/>
    <p:sldId id="351" r:id="rId40"/>
    <p:sldId id="419" r:id="rId41"/>
    <p:sldId id="420" r:id="rId42"/>
    <p:sldId id="421" r:id="rId43"/>
    <p:sldId id="501" r:id="rId44"/>
    <p:sldId id="508" r:id="rId45"/>
    <p:sldId id="502" r:id="rId46"/>
    <p:sldId id="509" r:id="rId47"/>
    <p:sldId id="510" r:id="rId48"/>
    <p:sldId id="514" r:id="rId49"/>
    <p:sldId id="511" r:id="rId50"/>
    <p:sldId id="512" r:id="rId51"/>
    <p:sldId id="513" r:id="rId52"/>
    <p:sldId id="355" r:id="rId53"/>
    <p:sldId id="422" r:id="rId54"/>
    <p:sldId id="357" r:id="rId55"/>
    <p:sldId id="425" r:id="rId56"/>
    <p:sldId id="505" r:id="rId57"/>
    <p:sldId id="506" r:id="rId58"/>
    <p:sldId id="358" r:id="rId59"/>
    <p:sldId id="434" r:id="rId60"/>
    <p:sldId id="435" r:id="rId61"/>
    <p:sldId id="436" r:id="rId62"/>
    <p:sldId id="437" r:id="rId63"/>
    <p:sldId id="438" r:id="rId64"/>
    <p:sldId id="439" r:id="rId65"/>
    <p:sldId id="440" r:id="rId66"/>
    <p:sldId id="441" r:id="rId67"/>
    <p:sldId id="442" r:id="rId68"/>
    <p:sldId id="443" r:id="rId69"/>
    <p:sldId id="444" r:id="rId70"/>
    <p:sldId id="498" r:id="rId71"/>
    <p:sldId id="445" r:id="rId72"/>
    <p:sldId id="446" r:id="rId73"/>
    <p:sldId id="359" r:id="rId74"/>
    <p:sldId id="364" r:id="rId75"/>
    <p:sldId id="447" r:id="rId76"/>
    <p:sldId id="366" r:id="rId77"/>
    <p:sldId id="367" r:id="rId78"/>
    <p:sldId id="368" r:id="rId79"/>
    <p:sldId id="369" r:id="rId80"/>
    <p:sldId id="370" r:id="rId81"/>
    <p:sldId id="396" r:id="rId82"/>
    <p:sldId id="397" r:id="rId83"/>
    <p:sldId id="398" r:id="rId84"/>
    <p:sldId id="499" r:id="rId85"/>
    <p:sldId id="373" r:id="rId86"/>
    <p:sldId id="371" r:id="rId87"/>
    <p:sldId id="448" r:id="rId88"/>
    <p:sldId id="449" r:id="rId89"/>
    <p:sldId id="458" r:id="rId90"/>
    <p:sldId id="459" r:id="rId91"/>
    <p:sldId id="460" r:id="rId92"/>
    <p:sldId id="462" r:id="rId93"/>
    <p:sldId id="463" r:id="rId94"/>
    <p:sldId id="374" r:id="rId95"/>
    <p:sldId id="375" r:id="rId96"/>
    <p:sldId id="376" r:id="rId97"/>
    <p:sldId id="378" r:id="rId98"/>
    <p:sldId id="515" r:id="rId99"/>
    <p:sldId id="381" r:id="rId100"/>
    <p:sldId id="516" r:id="rId101"/>
    <p:sldId id="450" r:id="rId102"/>
    <p:sldId id="451" r:id="rId103"/>
    <p:sldId id="452" r:id="rId104"/>
    <p:sldId id="500" r:id="rId105"/>
    <p:sldId id="453" r:id="rId106"/>
    <p:sldId id="454" r:id="rId107"/>
    <p:sldId id="455" r:id="rId108"/>
    <p:sldId id="456" r:id="rId109"/>
    <p:sldId id="490" r:id="rId110"/>
    <p:sldId id="491" r:id="rId111"/>
    <p:sldId id="493" r:id="rId112"/>
    <p:sldId id="492" r:id="rId113"/>
  </p:sldIdLst>
  <p:sldSz cx="9144000" cy="6858000" type="screen4x3"/>
  <p:notesSz cx="6858000" cy="9144000"/>
  <p:defaultTextStyle>
    <a:defPPr>
      <a:defRPr lang="zh-TW"/>
    </a:defPPr>
    <a:lvl1pPr algn="l" rtl="0" fontAlgn="base">
      <a:spcBef>
        <a:spcPct val="0"/>
      </a:spcBef>
      <a:spcAft>
        <a:spcPct val="0"/>
      </a:spcAft>
      <a:defRPr kumimoji="1" sz="5400" kern="1200">
        <a:solidFill>
          <a:schemeClr val="tx1"/>
        </a:solidFill>
        <a:latin typeface="Arial" charset="0"/>
        <a:ea typeface="新細明體" charset="-120"/>
        <a:cs typeface="+mn-cs"/>
      </a:defRPr>
    </a:lvl1pPr>
    <a:lvl2pPr marL="457200" algn="l" rtl="0" fontAlgn="base">
      <a:spcBef>
        <a:spcPct val="0"/>
      </a:spcBef>
      <a:spcAft>
        <a:spcPct val="0"/>
      </a:spcAft>
      <a:defRPr kumimoji="1" sz="5400" kern="1200">
        <a:solidFill>
          <a:schemeClr val="tx1"/>
        </a:solidFill>
        <a:latin typeface="Arial" charset="0"/>
        <a:ea typeface="新細明體" charset="-120"/>
        <a:cs typeface="+mn-cs"/>
      </a:defRPr>
    </a:lvl2pPr>
    <a:lvl3pPr marL="914400" algn="l" rtl="0" fontAlgn="base">
      <a:spcBef>
        <a:spcPct val="0"/>
      </a:spcBef>
      <a:spcAft>
        <a:spcPct val="0"/>
      </a:spcAft>
      <a:defRPr kumimoji="1" sz="5400" kern="1200">
        <a:solidFill>
          <a:schemeClr val="tx1"/>
        </a:solidFill>
        <a:latin typeface="Arial" charset="0"/>
        <a:ea typeface="新細明體" charset="-120"/>
        <a:cs typeface="+mn-cs"/>
      </a:defRPr>
    </a:lvl3pPr>
    <a:lvl4pPr marL="1371600" algn="l" rtl="0" fontAlgn="base">
      <a:spcBef>
        <a:spcPct val="0"/>
      </a:spcBef>
      <a:spcAft>
        <a:spcPct val="0"/>
      </a:spcAft>
      <a:defRPr kumimoji="1" sz="5400" kern="1200">
        <a:solidFill>
          <a:schemeClr val="tx1"/>
        </a:solidFill>
        <a:latin typeface="Arial" charset="0"/>
        <a:ea typeface="新細明體" charset="-120"/>
        <a:cs typeface="+mn-cs"/>
      </a:defRPr>
    </a:lvl4pPr>
    <a:lvl5pPr marL="1828800" algn="l" rtl="0" fontAlgn="base">
      <a:spcBef>
        <a:spcPct val="0"/>
      </a:spcBef>
      <a:spcAft>
        <a:spcPct val="0"/>
      </a:spcAft>
      <a:defRPr kumimoji="1" sz="5400" kern="1200">
        <a:solidFill>
          <a:schemeClr val="tx1"/>
        </a:solidFill>
        <a:latin typeface="Arial" charset="0"/>
        <a:ea typeface="新細明體" charset="-120"/>
        <a:cs typeface="+mn-cs"/>
      </a:defRPr>
    </a:lvl5pPr>
    <a:lvl6pPr marL="2286000" algn="l" defTabSz="914400" rtl="0" eaLnBrk="1" latinLnBrk="0" hangingPunct="1">
      <a:defRPr kumimoji="1" sz="5400" kern="1200">
        <a:solidFill>
          <a:schemeClr val="tx1"/>
        </a:solidFill>
        <a:latin typeface="Arial" charset="0"/>
        <a:ea typeface="新細明體" charset="-120"/>
        <a:cs typeface="+mn-cs"/>
      </a:defRPr>
    </a:lvl6pPr>
    <a:lvl7pPr marL="2743200" algn="l" defTabSz="914400" rtl="0" eaLnBrk="1" latinLnBrk="0" hangingPunct="1">
      <a:defRPr kumimoji="1" sz="5400" kern="1200">
        <a:solidFill>
          <a:schemeClr val="tx1"/>
        </a:solidFill>
        <a:latin typeface="Arial" charset="0"/>
        <a:ea typeface="新細明體" charset="-120"/>
        <a:cs typeface="+mn-cs"/>
      </a:defRPr>
    </a:lvl7pPr>
    <a:lvl8pPr marL="3200400" algn="l" defTabSz="914400" rtl="0" eaLnBrk="1" latinLnBrk="0" hangingPunct="1">
      <a:defRPr kumimoji="1" sz="5400" kern="1200">
        <a:solidFill>
          <a:schemeClr val="tx1"/>
        </a:solidFill>
        <a:latin typeface="Arial" charset="0"/>
        <a:ea typeface="新細明體" charset="-120"/>
        <a:cs typeface="+mn-cs"/>
      </a:defRPr>
    </a:lvl8pPr>
    <a:lvl9pPr marL="3657600" algn="l" defTabSz="914400" rtl="0" eaLnBrk="1" latinLnBrk="0" hangingPunct="1">
      <a:defRPr kumimoji="1" sz="5400"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498"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2820"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2C883-F19B-4C31-A79F-86C3A0F1E2D4}"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zh-TW" altLang="en-US"/>
        </a:p>
      </dgm:t>
    </dgm:pt>
    <dgm:pt modelId="{5CE7157B-8ADD-4601-9733-3D8A56CAA1C2}">
      <dgm:prSet custT="1"/>
      <dgm:spPr/>
      <dgm:t>
        <a:bodyPr/>
        <a:lstStyle/>
        <a:p>
          <a:pPr rtl="0"/>
          <a:r>
            <a:rPr kumimoji="1" lang="zh-TW" altLang="en-US" sz="2800" b="1" dirty="0" smtClean="0"/>
            <a:t>便利的消費</a:t>
          </a:r>
          <a:r>
            <a:rPr kumimoji="1" lang="en-US" altLang="zh-TW" sz="2800" b="1" dirty="0" smtClean="0"/>
            <a:t/>
          </a:r>
          <a:br>
            <a:rPr kumimoji="1" lang="en-US" altLang="zh-TW" sz="2800" b="1" dirty="0" smtClean="0"/>
          </a:br>
          <a:r>
            <a:rPr kumimoji="1" lang="zh-TW" altLang="en-US" sz="2800" b="1" dirty="0" smtClean="0"/>
            <a:t>環境</a:t>
          </a:r>
          <a:endParaRPr lang="zh-TW" altLang="en-US" sz="2800" dirty="0"/>
        </a:p>
      </dgm:t>
    </dgm:pt>
    <dgm:pt modelId="{239BC15A-1D99-4837-92BA-52ED175E9B25}" type="parTrans" cxnId="{4EF342D4-0034-4A38-9AE8-C1D6B2DC3005}">
      <dgm:prSet/>
      <dgm:spPr/>
      <dgm:t>
        <a:bodyPr/>
        <a:lstStyle/>
        <a:p>
          <a:endParaRPr lang="zh-TW" altLang="en-US" sz="2000"/>
        </a:p>
      </dgm:t>
    </dgm:pt>
    <dgm:pt modelId="{63293752-AB61-46D0-9F88-C5AB5B6D536E}" type="sibTrans" cxnId="{4EF342D4-0034-4A38-9AE8-C1D6B2DC3005}">
      <dgm:prSet/>
      <dgm:spPr/>
      <dgm:t>
        <a:bodyPr/>
        <a:lstStyle/>
        <a:p>
          <a:endParaRPr lang="zh-TW" altLang="en-US" sz="2000"/>
        </a:p>
      </dgm:t>
    </dgm:pt>
    <dgm:pt modelId="{5614CCE9-A767-46C1-AB28-50993ED7ACB8}">
      <dgm:prSet custT="1"/>
      <dgm:spPr/>
      <dgm:t>
        <a:bodyPr/>
        <a:lstStyle/>
        <a:p>
          <a:pPr rtl="0"/>
          <a:r>
            <a:rPr kumimoji="1" lang="zh-TW" altLang="en-US" sz="2800" b="1" smtClean="0"/>
            <a:t>最即時的互動</a:t>
          </a:r>
          <a:endParaRPr lang="zh-TW" altLang="en-US" sz="2800"/>
        </a:p>
      </dgm:t>
    </dgm:pt>
    <dgm:pt modelId="{F868301E-9DBE-42A7-A484-635082178F1F}" type="parTrans" cxnId="{71D30BAC-D93D-41DF-91E6-87F9C85797C2}">
      <dgm:prSet/>
      <dgm:spPr/>
      <dgm:t>
        <a:bodyPr/>
        <a:lstStyle/>
        <a:p>
          <a:endParaRPr lang="zh-TW" altLang="en-US" sz="2000"/>
        </a:p>
      </dgm:t>
    </dgm:pt>
    <dgm:pt modelId="{692DA84E-F08B-43F8-AC5D-EC54C449103C}" type="sibTrans" cxnId="{71D30BAC-D93D-41DF-91E6-87F9C85797C2}">
      <dgm:prSet/>
      <dgm:spPr/>
      <dgm:t>
        <a:bodyPr/>
        <a:lstStyle/>
        <a:p>
          <a:endParaRPr lang="zh-TW" altLang="en-US" sz="2000"/>
        </a:p>
      </dgm:t>
    </dgm:pt>
    <dgm:pt modelId="{0F7DDD51-17AC-4A52-8F29-9FF247974C2C}">
      <dgm:prSet custT="1"/>
      <dgm:spPr/>
      <dgm:t>
        <a:bodyPr/>
        <a:lstStyle/>
        <a:p>
          <a:pPr rtl="0"/>
          <a:r>
            <a:rPr kumimoji="1" lang="zh-TW" altLang="en-US" sz="2800" b="1" dirty="0" smtClean="0"/>
            <a:t>降低成本</a:t>
          </a:r>
          <a:endParaRPr lang="zh-TW" altLang="en-US" sz="2800" dirty="0"/>
        </a:p>
      </dgm:t>
    </dgm:pt>
    <dgm:pt modelId="{03A08CF9-D9AE-4645-A964-3B9CD5A03147}" type="parTrans" cxnId="{39D24F21-496F-4441-8448-27377136963C}">
      <dgm:prSet/>
      <dgm:spPr/>
      <dgm:t>
        <a:bodyPr/>
        <a:lstStyle/>
        <a:p>
          <a:endParaRPr lang="zh-TW" altLang="en-US" sz="2000"/>
        </a:p>
      </dgm:t>
    </dgm:pt>
    <dgm:pt modelId="{3212A9A3-7CF9-47E0-B4F7-CFEB4751978E}" type="sibTrans" cxnId="{39D24F21-496F-4441-8448-27377136963C}">
      <dgm:prSet/>
      <dgm:spPr/>
      <dgm:t>
        <a:bodyPr/>
        <a:lstStyle/>
        <a:p>
          <a:endParaRPr lang="zh-TW" altLang="en-US" sz="2000"/>
        </a:p>
      </dgm:t>
    </dgm:pt>
    <dgm:pt modelId="{43F1DAAF-E8CF-4F30-9FB6-A73A50CC3F85}">
      <dgm:prSet custT="1"/>
      <dgm:spPr/>
      <dgm:t>
        <a:bodyPr/>
        <a:lstStyle/>
        <a:p>
          <a:pPr rtl="0"/>
          <a:r>
            <a:rPr kumimoji="1" lang="zh-TW" altLang="en-US" sz="2800" b="1" smtClean="0"/>
            <a:t>增加交易效率</a:t>
          </a:r>
          <a:endParaRPr lang="zh-TW" altLang="en-US" sz="2800"/>
        </a:p>
      </dgm:t>
    </dgm:pt>
    <dgm:pt modelId="{086C55F5-DFD1-4619-9AD8-081BC73BFE77}" type="parTrans" cxnId="{0A885D9B-8FA7-4A99-AC0B-46C957A0F36C}">
      <dgm:prSet/>
      <dgm:spPr/>
      <dgm:t>
        <a:bodyPr/>
        <a:lstStyle/>
        <a:p>
          <a:endParaRPr lang="zh-TW" altLang="en-US" sz="2000"/>
        </a:p>
      </dgm:t>
    </dgm:pt>
    <dgm:pt modelId="{15819CDC-2145-409C-8EDD-495C79541505}" type="sibTrans" cxnId="{0A885D9B-8FA7-4A99-AC0B-46C957A0F36C}">
      <dgm:prSet/>
      <dgm:spPr/>
      <dgm:t>
        <a:bodyPr/>
        <a:lstStyle/>
        <a:p>
          <a:endParaRPr lang="zh-TW" altLang="en-US" sz="2000"/>
        </a:p>
      </dgm:t>
    </dgm:pt>
    <dgm:pt modelId="{C9C35C0F-9757-4F65-9291-0C60A4CFB0F8}">
      <dgm:prSet custT="1"/>
      <dgm:spPr/>
      <dgm:t>
        <a:bodyPr/>
        <a:lstStyle/>
        <a:p>
          <a:pPr rtl="0"/>
          <a:r>
            <a:rPr kumimoji="1" lang="zh-TW" altLang="en-US" sz="2800" b="1" dirty="0" smtClean="0"/>
            <a:t>拓展市場</a:t>
          </a:r>
          <a:endParaRPr lang="zh-TW" altLang="en-US" sz="2800" dirty="0"/>
        </a:p>
      </dgm:t>
    </dgm:pt>
    <dgm:pt modelId="{8F1FC847-5236-4360-8955-2D7F56197118}" type="parTrans" cxnId="{8A9080F8-4EB0-4E60-8B61-4FEF549A66DF}">
      <dgm:prSet/>
      <dgm:spPr/>
      <dgm:t>
        <a:bodyPr/>
        <a:lstStyle/>
        <a:p>
          <a:endParaRPr lang="zh-TW" altLang="en-US" sz="2000"/>
        </a:p>
      </dgm:t>
    </dgm:pt>
    <dgm:pt modelId="{0088FE10-E64C-4416-A73B-527A2C39E6A8}" type="sibTrans" cxnId="{8A9080F8-4EB0-4E60-8B61-4FEF549A66DF}">
      <dgm:prSet/>
      <dgm:spPr/>
      <dgm:t>
        <a:bodyPr/>
        <a:lstStyle/>
        <a:p>
          <a:endParaRPr lang="zh-TW" altLang="en-US" sz="2000"/>
        </a:p>
      </dgm:t>
    </dgm:pt>
    <dgm:pt modelId="{FF4144A9-D2B5-4891-A2DE-45FD98B15D54}" type="pres">
      <dgm:prSet presAssocID="{3992C883-F19B-4C31-A79F-86C3A0F1E2D4}" presName="diagram" presStyleCnt="0">
        <dgm:presLayoutVars>
          <dgm:dir/>
          <dgm:resizeHandles val="exact"/>
        </dgm:presLayoutVars>
      </dgm:prSet>
      <dgm:spPr/>
      <dgm:t>
        <a:bodyPr/>
        <a:lstStyle/>
        <a:p>
          <a:endParaRPr lang="zh-TW" altLang="en-US"/>
        </a:p>
      </dgm:t>
    </dgm:pt>
    <dgm:pt modelId="{358DAFDD-7267-4092-9391-951C2749B369}" type="pres">
      <dgm:prSet presAssocID="{5CE7157B-8ADD-4601-9733-3D8A56CAA1C2}" presName="node" presStyleLbl="node1" presStyleIdx="0" presStyleCnt="5">
        <dgm:presLayoutVars>
          <dgm:bulletEnabled val="1"/>
        </dgm:presLayoutVars>
      </dgm:prSet>
      <dgm:spPr/>
      <dgm:t>
        <a:bodyPr/>
        <a:lstStyle/>
        <a:p>
          <a:endParaRPr lang="zh-TW" altLang="en-US"/>
        </a:p>
      </dgm:t>
    </dgm:pt>
    <dgm:pt modelId="{7585B547-2D81-46E9-83E6-42F1D26AB36F}" type="pres">
      <dgm:prSet presAssocID="{63293752-AB61-46D0-9F88-C5AB5B6D536E}" presName="sibTrans" presStyleCnt="0"/>
      <dgm:spPr/>
    </dgm:pt>
    <dgm:pt modelId="{367CF5CA-5FA5-4E96-8DA9-2FBF9113E44E}" type="pres">
      <dgm:prSet presAssocID="{5614CCE9-A767-46C1-AB28-50993ED7ACB8}" presName="node" presStyleLbl="node1" presStyleIdx="1" presStyleCnt="5">
        <dgm:presLayoutVars>
          <dgm:bulletEnabled val="1"/>
        </dgm:presLayoutVars>
      </dgm:prSet>
      <dgm:spPr/>
      <dgm:t>
        <a:bodyPr/>
        <a:lstStyle/>
        <a:p>
          <a:endParaRPr lang="zh-TW" altLang="en-US"/>
        </a:p>
      </dgm:t>
    </dgm:pt>
    <dgm:pt modelId="{4DAA8CC5-7E25-444C-9892-4F8F2D573279}" type="pres">
      <dgm:prSet presAssocID="{692DA84E-F08B-43F8-AC5D-EC54C449103C}" presName="sibTrans" presStyleCnt="0"/>
      <dgm:spPr/>
    </dgm:pt>
    <dgm:pt modelId="{84964493-9B62-487B-B849-C27B2C9C9A86}" type="pres">
      <dgm:prSet presAssocID="{0F7DDD51-17AC-4A52-8F29-9FF247974C2C}" presName="node" presStyleLbl="node1" presStyleIdx="2" presStyleCnt="5">
        <dgm:presLayoutVars>
          <dgm:bulletEnabled val="1"/>
        </dgm:presLayoutVars>
      </dgm:prSet>
      <dgm:spPr/>
      <dgm:t>
        <a:bodyPr/>
        <a:lstStyle/>
        <a:p>
          <a:endParaRPr lang="zh-TW" altLang="en-US"/>
        </a:p>
      </dgm:t>
    </dgm:pt>
    <dgm:pt modelId="{AB9AA0A0-4B0A-4451-AD77-9DC11E36427D}" type="pres">
      <dgm:prSet presAssocID="{3212A9A3-7CF9-47E0-B4F7-CFEB4751978E}" presName="sibTrans" presStyleCnt="0"/>
      <dgm:spPr/>
    </dgm:pt>
    <dgm:pt modelId="{AC3794F2-3EE6-4C09-806A-C7A1606809A9}" type="pres">
      <dgm:prSet presAssocID="{43F1DAAF-E8CF-4F30-9FB6-A73A50CC3F85}" presName="node" presStyleLbl="node1" presStyleIdx="3" presStyleCnt="5">
        <dgm:presLayoutVars>
          <dgm:bulletEnabled val="1"/>
        </dgm:presLayoutVars>
      </dgm:prSet>
      <dgm:spPr/>
      <dgm:t>
        <a:bodyPr/>
        <a:lstStyle/>
        <a:p>
          <a:endParaRPr lang="zh-TW" altLang="en-US"/>
        </a:p>
      </dgm:t>
    </dgm:pt>
    <dgm:pt modelId="{C1DBA2FF-54C9-40DD-8C36-5818FF829ED4}" type="pres">
      <dgm:prSet presAssocID="{15819CDC-2145-409C-8EDD-495C79541505}" presName="sibTrans" presStyleCnt="0"/>
      <dgm:spPr/>
    </dgm:pt>
    <dgm:pt modelId="{FF0B4A83-AF23-4FB7-8921-F49E8B71903B}" type="pres">
      <dgm:prSet presAssocID="{C9C35C0F-9757-4F65-9291-0C60A4CFB0F8}" presName="node" presStyleLbl="node1" presStyleIdx="4" presStyleCnt="5">
        <dgm:presLayoutVars>
          <dgm:bulletEnabled val="1"/>
        </dgm:presLayoutVars>
      </dgm:prSet>
      <dgm:spPr/>
      <dgm:t>
        <a:bodyPr/>
        <a:lstStyle/>
        <a:p>
          <a:endParaRPr lang="zh-TW" altLang="en-US"/>
        </a:p>
      </dgm:t>
    </dgm:pt>
  </dgm:ptLst>
  <dgm:cxnLst>
    <dgm:cxn modelId="{39D24F21-496F-4441-8448-27377136963C}" srcId="{3992C883-F19B-4C31-A79F-86C3A0F1E2D4}" destId="{0F7DDD51-17AC-4A52-8F29-9FF247974C2C}" srcOrd="2" destOrd="0" parTransId="{03A08CF9-D9AE-4645-A964-3B9CD5A03147}" sibTransId="{3212A9A3-7CF9-47E0-B4F7-CFEB4751978E}"/>
    <dgm:cxn modelId="{0A885D9B-8FA7-4A99-AC0B-46C957A0F36C}" srcId="{3992C883-F19B-4C31-A79F-86C3A0F1E2D4}" destId="{43F1DAAF-E8CF-4F30-9FB6-A73A50CC3F85}" srcOrd="3" destOrd="0" parTransId="{086C55F5-DFD1-4619-9AD8-081BC73BFE77}" sibTransId="{15819CDC-2145-409C-8EDD-495C79541505}"/>
    <dgm:cxn modelId="{71D30BAC-D93D-41DF-91E6-87F9C85797C2}" srcId="{3992C883-F19B-4C31-A79F-86C3A0F1E2D4}" destId="{5614CCE9-A767-46C1-AB28-50993ED7ACB8}" srcOrd="1" destOrd="0" parTransId="{F868301E-9DBE-42A7-A484-635082178F1F}" sibTransId="{692DA84E-F08B-43F8-AC5D-EC54C449103C}"/>
    <dgm:cxn modelId="{C2503CCE-2EAB-48D3-AFB2-D06230EA7C33}" type="presOf" srcId="{5614CCE9-A767-46C1-AB28-50993ED7ACB8}" destId="{367CF5CA-5FA5-4E96-8DA9-2FBF9113E44E}" srcOrd="0" destOrd="0" presId="urn:microsoft.com/office/officeart/2005/8/layout/default"/>
    <dgm:cxn modelId="{F560BC76-CE0E-4FEC-9F76-1BB302F46110}" type="presOf" srcId="{43F1DAAF-E8CF-4F30-9FB6-A73A50CC3F85}" destId="{AC3794F2-3EE6-4C09-806A-C7A1606809A9}" srcOrd="0" destOrd="0" presId="urn:microsoft.com/office/officeart/2005/8/layout/default"/>
    <dgm:cxn modelId="{8A9080F8-4EB0-4E60-8B61-4FEF549A66DF}" srcId="{3992C883-F19B-4C31-A79F-86C3A0F1E2D4}" destId="{C9C35C0F-9757-4F65-9291-0C60A4CFB0F8}" srcOrd="4" destOrd="0" parTransId="{8F1FC847-5236-4360-8955-2D7F56197118}" sibTransId="{0088FE10-E64C-4416-A73B-527A2C39E6A8}"/>
    <dgm:cxn modelId="{0D1A5243-3153-4E69-B517-8AC8C70CAEF9}" type="presOf" srcId="{C9C35C0F-9757-4F65-9291-0C60A4CFB0F8}" destId="{FF0B4A83-AF23-4FB7-8921-F49E8B71903B}" srcOrd="0" destOrd="0" presId="urn:microsoft.com/office/officeart/2005/8/layout/default"/>
    <dgm:cxn modelId="{714C38BA-FAF8-4A18-A56F-35806060678F}" type="presOf" srcId="{0F7DDD51-17AC-4A52-8F29-9FF247974C2C}" destId="{84964493-9B62-487B-B849-C27B2C9C9A86}" srcOrd="0" destOrd="0" presId="urn:microsoft.com/office/officeart/2005/8/layout/default"/>
    <dgm:cxn modelId="{DF8C7EDC-2B5C-433F-9AB1-671F910B8B9D}" type="presOf" srcId="{5CE7157B-8ADD-4601-9733-3D8A56CAA1C2}" destId="{358DAFDD-7267-4092-9391-951C2749B369}" srcOrd="0" destOrd="0" presId="urn:microsoft.com/office/officeart/2005/8/layout/default"/>
    <dgm:cxn modelId="{4EF342D4-0034-4A38-9AE8-C1D6B2DC3005}" srcId="{3992C883-F19B-4C31-A79F-86C3A0F1E2D4}" destId="{5CE7157B-8ADD-4601-9733-3D8A56CAA1C2}" srcOrd="0" destOrd="0" parTransId="{239BC15A-1D99-4837-92BA-52ED175E9B25}" sibTransId="{63293752-AB61-46D0-9F88-C5AB5B6D536E}"/>
    <dgm:cxn modelId="{82ABB217-3B4E-4B53-ACFC-1321EB5D94AE}" type="presOf" srcId="{3992C883-F19B-4C31-A79F-86C3A0F1E2D4}" destId="{FF4144A9-D2B5-4891-A2DE-45FD98B15D54}" srcOrd="0" destOrd="0" presId="urn:microsoft.com/office/officeart/2005/8/layout/default"/>
    <dgm:cxn modelId="{2AE05923-CBF6-4D35-A18F-C4A8332CBAF8}" type="presParOf" srcId="{FF4144A9-D2B5-4891-A2DE-45FD98B15D54}" destId="{358DAFDD-7267-4092-9391-951C2749B369}" srcOrd="0" destOrd="0" presId="urn:microsoft.com/office/officeart/2005/8/layout/default"/>
    <dgm:cxn modelId="{FF93936D-0C7B-45B3-8DEE-017C47E23D2D}" type="presParOf" srcId="{FF4144A9-D2B5-4891-A2DE-45FD98B15D54}" destId="{7585B547-2D81-46E9-83E6-42F1D26AB36F}" srcOrd="1" destOrd="0" presId="urn:microsoft.com/office/officeart/2005/8/layout/default"/>
    <dgm:cxn modelId="{74B884F7-F279-48ED-BC78-63C04BBB51A5}" type="presParOf" srcId="{FF4144A9-D2B5-4891-A2DE-45FD98B15D54}" destId="{367CF5CA-5FA5-4E96-8DA9-2FBF9113E44E}" srcOrd="2" destOrd="0" presId="urn:microsoft.com/office/officeart/2005/8/layout/default"/>
    <dgm:cxn modelId="{2EAF8A83-7248-488F-9009-6F8B00CF88EB}" type="presParOf" srcId="{FF4144A9-D2B5-4891-A2DE-45FD98B15D54}" destId="{4DAA8CC5-7E25-444C-9892-4F8F2D573279}" srcOrd="3" destOrd="0" presId="urn:microsoft.com/office/officeart/2005/8/layout/default"/>
    <dgm:cxn modelId="{753CAB81-4878-4009-804E-160657E78658}" type="presParOf" srcId="{FF4144A9-D2B5-4891-A2DE-45FD98B15D54}" destId="{84964493-9B62-487B-B849-C27B2C9C9A86}" srcOrd="4" destOrd="0" presId="urn:microsoft.com/office/officeart/2005/8/layout/default"/>
    <dgm:cxn modelId="{79558F2A-7E62-4A0C-B072-BF963F72BBDC}" type="presParOf" srcId="{FF4144A9-D2B5-4891-A2DE-45FD98B15D54}" destId="{AB9AA0A0-4B0A-4451-AD77-9DC11E36427D}" srcOrd="5" destOrd="0" presId="urn:microsoft.com/office/officeart/2005/8/layout/default"/>
    <dgm:cxn modelId="{413389E6-CB69-4AC7-8FF5-6AEB26BF162B}" type="presParOf" srcId="{FF4144A9-D2B5-4891-A2DE-45FD98B15D54}" destId="{AC3794F2-3EE6-4C09-806A-C7A1606809A9}" srcOrd="6" destOrd="0" presId="urn:microsoft.com/office/officeart/2005/8/layout/default"/>
    <dgm:cxn modelId="{5B305EF3-4764-46D9-ACCA-A4DEC80AC1BA}" type="presParOf" srcId="{FF4144A9-D2B5-4891-A2DE-45FD98B15D54}" destId="{C1DBA2FF-54C9-40DD-8C36-5818FF829ED4}" srcOrd="7" destOrd="0" presId="urn:microsoft.com/office/officeart/2005/8/layout/default"/>
    <dgm:cxn modelId="{B68AE2EE-0F43-44D1-98DD-458354A68AA6}" type="presParOf" srcId="{FF4144A9-D2B5-4891-A2DE-45FD98B15D54}" destId="{FF0B4A83-AF23-4FB7-8921-F49E8B71903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1C95E6-3FB8-4DA7-9A06-7CC00186C4FB}" type="doc">
      <dgm:prSet loTypeId="urn:microsoft.com/office/officeart/2005/8/layout/venn1" loCatId="relationship" qsTypeId="urn:microsoft.com/office/officeart/2005/8/quickstyle/3d1" qsCatId="3D" csTypeId="urn:microsoft.com/office/officeart/2005/8/colors/colorful1" csCatId="colorful"/>
      <dgm:spPr/>
      <dgm:t>
        <a:bodyPr/>
        <a:lstStyle/>
        <a:p>
          <a:endParaRPr lang="zh-TW" altLang="en-US"/>
        </a:p>
      </dgm:t>
    </dgm:pt>
    <dgm:pt modelId="{916CE5EB-267C-4D8E-97C6-667B7BBB94CB}">
      <dgm:prSet/>
      <dgm:spPr/>
      <dgm:t>
        <a:bodyPr/>
        <a:lstStyle/>
        <a:p>
          <a:pPr rtl="0"/>
          <a:r>
            <a:rPr kumimoji="1" lang="en-US" b="1" smtClean="0"/>
            <a:t>G2B</a:t>
          </a:r>
          <a:endParaRPr lang="zh-TW" dirty="0"/>
        </a:p>
      </dgm:t>
    </dgm:pt>
    <dgm:pt modelId="{834F7DCA-9FD1-49B7-8EE7-E19CB9A07D34}" type="parTrans" cxnId="{3B0FE83D-79AD-47AC-B2B0-9F355D89DDEC}">
      <dgm:prSet/>
      <dgm:spPr/>
      <dgm:t>
        <a:bodyPr/>
        <a:lstStyle/>
        <a:p>
          <a:endParaRPr lang="zh-TW" altLang="en-US"/>
        </a:p>
      </dgm:t>
    </dgm:pt>
    <dgm:pt modelId="{7E96A729-1B4A-40C9-88E1-491F3FA6BC9E}" type="sibTrans" cxnId="{3B0FE83D-79AD-47AC-B2B0-9F355D89DDEC}">
      <dgm:prSet/>
      <dgm:spPr/>
      <dgm:t>
        <a:bodyPr/>
        <a:lstStyle/>
        <a:p>
          <a:endParaRPr lang="zh-TW" altLang="en-US"/>
        </a:p>
      </dgm:t>
    </dgm:pt>
    <dgm:pt modelId="{DEB15FCA-FDE7-4BF5-BA29-8928F7F20F44}">
      <dgm:prSet/>
      <dgm:spPr/>
      <dgm:t>
        <a:bodyPr/>
        <a:lstStyle/>
        <a:p>
          <a:pPr rtl="0"/>
          <a:r>
            <a:rPr kumimoji="1" lang="en-US" b="1" dirty="0" smtClean="0"/>
            <a:t>B2B</a:t>
          </a:r>
          <a:endParaRPr lang="zh-TW" dirty="0"/>
        </a:p>
      </dgm:t>
    </dgm:pt>
    <dgm:pt modelId="{D371833A-CB06-4672-A48C-A3E4477CAC16}" type="parTrans" cxnId="{0A155214-D59D-48F4-B790-94E5CD9BF081}">
      <dgm:prSet/>
      <dgm:spPr/>
      <dgm:t>
        <a:bodyPr/>
        <a:lstStyle/>
        <a:p>
          <a:endParaRPr lang="zh-TW" altLang="en-US"/>
        </a:p>
      </dgm:t>
    </dgm:pt>
    <dgm:pt modelId="{F026197B-D4BA-4390-A946-2A00B2CD8435}" type="sibTrans" cxnId="{0A155214-D59D-48F4-B790-94E5CD9BF081}">
      <dgm:prSet/>
      <dgm:spPr/>
      <dgm:t>
        <a:bodyPr/>
        <a:lstStyle/>
        <a:p>
          <a:endParaRPr lang="zh-TW" altLang="en-US"/>
        </a:p>
      </dgm:t>
    </dgm:pt>
    <dgm:pt modelId="{C0E7448C-BC77-4DFA-A44F-E919108EB048}">
      <dgm:prSet/>
      <dgm:spPr/>
      <dgm:t>
        <a:bodyPr/>
        <a:lstStyle/>
        <a:p>
          <a:pPr rtl="0"/>
          <a:r>
            <a:rPr kumimoji="1" lang="en-US" b="1" smtClean="0"/>
            <a:t>B2C</a:t>
          </a:r>
          <a:endParaRPr lang="zh-TW" dirty="0"/>
        </a:p>
      </dgm:t>
    </dgm:pt>
    <dgm:pt modelId="{032B9FAB-4A89-428F-B5B0-D04877A294FF}" type="parTrans" cxnId="{D966B888-340E-44D3-9B54-08F518A2B501}">
      <dgm:prSet/>
      <dgm:spPr/>
      <dgm:t>
        <a:bodyPr/>
        <a:lstStyle/>
        <a:p>
          <a:endParaRPr lang="zh-TW" altLang="en-US"/>
        </a:p>
      </dgm:t>
    </dgm:pt>
    <dgm:pt modelId="{36DC23C5-37C5-4FD7-8B62-127021B7A30B}" type="sibTrans" cxnId="{D966B888-340E-44D3-9B54-08F518A2B501}">
      <dgm:prSet/>
      <dgm:spPr/>
      <dgm:t>
        <a:bodyPr/>
        <a:lstStyle/>
        <a:p>
          <a:endParaRPr lang="zh-TW" altLang="en-US"/>
        </a:p>
      </dgm:t>
    </dgm:pt>
    <dgm:pt modelId="{FBC68E84-4D24-42BD-8F1F-B996D1DD353C}">
      <dgm:prSet/>
      <dgm:spPr/>
      <dgm:t>
        <a:bodyPr/>
        <a:lstStyle/>
        <a:p>
          <a:pPr rtl="0"/>
          <a:r>
            <a:rPr kumimoji="1" lang="en-US" b="1" smtClean="0"/>
            <a:t>C2B</a:t>
          </a:r>
          <a:endParaRPr lang="zh-TW" dirty="0"/>
        </a:p>
      </dgm:t>
    </dgm:pt>
    <dgm:pt modelId="{F5B8E399-59AA-4E51-96F6-AEFCAF735334}" type="parTrans" cxnId="{6E1B4733-3DCA-46A7-8646-67EFCC6592FE}">
      <dgm:prSet/>
      <dgm:spPr/>
      <dgm:t>
        <a:bodyPr/>
        <a:lstStyle/>
        <a:p>
          <a:endParaRPr lang="zh-TW" altLang="en-US"/>
        </a:p>
      </dgm:t>
    </dgm:pt>
    <dgm:pt modelId="{CFE8BDAA-28C3-4014-A868-0174F1213178}" type="sibTrans" cxnId="{6E1B4733-3DCA-46A7-8646-67EFCC6592FE}">
      <dgm:prSet/>
      <dgm:spPr/>
      <dgm:t>
        <a:bodyPr/>
        <a:lstStyle/>
        <a:p>
          <a:endParaRPr lang="zh-TW" altLang="en-US"/>
        </a:p>
      </dgm:t>
    </dgm:pt>
    <dgm:pt modelId="{73AD2C1F-7E14-4014-B263-7CA424176F28}">
      <dgm:prSet/>
      <dgm:spPr/>
      <dgm:t>
        <a:bodyPr/>
        <a:lstStyle/>
        <a:p>
          <a:pPr rtl="0"/>
          <a:r>
            <a:rPr kumimoji="1" lang="en-US" b="1" smtClean="0"/>
            <a:t>C2C</a:t>
          </a:r>
          <a:endParaRPr lang="zh-TW" dirty="0"/>
        </a:p>
      </dgm:t>
    </dgm:pt>
    <dgm:pt modelId="{1E74936B-AFFA-4881-9370-5FDA386AD65B}" type="parTrans" cxnId="{C4CB2873-3FA3-46FC-9048-874949B701DD}">
      <dgm:prSet/>
      <dgm:spPr/>
      <dgm:t>
        <a:bodyPr/>
        <a:lstStyle/>
        <a:p>
          <a:endParaRPr lang="zh-TW" altLang="en-US"/>
        </a:p>
      </dgm:t>
    </dgm:pt>
    <dgm:pt modelId="{92585270-037C-42F1-863E-019CAF3BB623}" type="sibTrans" cxnId="{C4CB2873-3FA3-46FC-9048-874949B701DD}">
      <dgm:prSet/>
      <dgm:spPr/>
      <dgm:t>
        <a:bodyPr/>
        <a:lstStyle/>
        <a:p>
          <a:endParaRPr lang="zh-TW" altLang="en-US"/>
        </a:p>
      </dgm:t>
    </dgm:pt>
    <dgm:pt modelId="{2D03C2A2-F6D7-4B35-BD28-181B14897DF3}">
      <dgm:prSet/>
      <dgm:spPr/>
      <dgm:t>
        <a:bodyPr/>
        <a:lstStyle/>
        <a:p>
          <a:pPr rtl="0"/>
          <a:r>
            <a:rPr kumimoji="1" lang="en-US" b="1" smtClean="0"/>
            <a:t>O2O</a:t>
          </a:r>
          <a:endParaRPr lang="zh-TW" dirty="0"/>
        </a:p>
      </dgm:t>
    </dgm:pt>
    <dgm:pt modelId="{82762F99-CF08-4704-A359-6478A582925D}" type="parTrans" cxnId="{7B33A851-60A6-4B2F-81C5-66E5B62E0743}">
      <dgm:prSet/>
      <dgm:spPr/>
      <dgm:t>
        <a:bodyPr/>
        <a:lstStyle/>
        <a:p>
          <a:endParaRPr lang="zh-TW" altLang="en-US"/>
        </a:p>
      </dgm:t>
    </dgm:pt>
    <dgm:pt modelId="{64C484F9-8E34-4AC2-A4EC-BC7856863E9A}" type="sibTrans" cxnId="{7B33A851-60A6-4B2F-81C5-66E5B62E0743}">
      <dgm:prSet/>
      <dgm:spPr/>
      <dgm:t>
        <a:bodyPr/>
        <a:lstStyle/>
        <a:p>
          <a:endParaRPr lang="zh-TW" altLang="en-US"/>
        </a:p>
      </dgm:t>
    </dgm:pt>
    <dgm:pt modelId="{AEA3FEBF-F6AE-47C5-9D35-B9D41A01D49F}" type="pres">
      <dgm:prSet presAssocID="{741C95E6-3FB8-4DA7-9A06-7CC00186C4FB}" presName="compositeShape" presStyleCnt="0">
        <dgm:presLayoutVars>
          <dgm:chMax val="7"/>
          <dgm:dir/>
          <dgm:resizeHandles val="exact"/>
        </dgm:presLayoutVars>
      </dgm:prSet>
      <dgm:spPr/>
      <dgm:t>
        <a:bodyPr/>
        <a:lstStyle/>
        <a:p>
          <a:endParaRPr lang="zh-TW" altLang="en-US"/>
        </a:p>
      </dgm:t>
    </dgm:pt>
    <dgm:pt modelId="{0C70AEE8-70FF-4B9E-AA24-B5297FFAF507}" type="pres">
      <dgm:prSet presAssocID="{916CE5EB-267C-4D8E-97C6-667B7BBB94CB}" presName="circ1" presStyleLbl="vennNode1" presStyleIdx="0" presStyleCnt="6"/>
      <dgm:spPr/>
      <dgm:t>
        <a:bodyPr/>
        <a:lstStyle/>
        <a:p>
          <a:endParaRPr lang="zh-TW" altLang="en-US"/>
        </a:p>
      </dgm:t>
    </dgm:pt>
    <dgm:pt modelId="{8D43487A-7304-4D80-BE07-34517A6F8B17}" type="pres">
      <dgm:prSet presAssocID="{916CE5EB-267C-4D8E-97C6-667B7BBB94CB}" presName="circ1Tx" presStyleLbl="revTx" presStyleIdx="0" presStyleCnt="0">
        <dgm:presLayoutVars>
          <dgm:chMax val="0"/>
          <dgm:chPref val="0"/>
          <dgm:bulletEnabled val="1"/>
        </dgm:presLayoutVars>
      </dgm:prSet>
      <dgm:spPr/>
      <dgm:t>
        <a:bodyPr/>
        <a:lstStyle/>
        <a:p>
          <a:endParaRPr lang="zh-TW" altLang="en-US"/>
        </a:p>
      </dgm:t>
    </dgm:pt>
    <dgm:pt modelId="{86DDB406-F684-4751-BB47-4B5DC4B659D8}" type="pres">
      <dgm:prSet presAssocID="{DEB15FCA-FDE7-4BF5-BA29-8928F7F20F44}" presName="circ2" presStyleLbl="vennNode1" presStyleIdx="1" presStyleCnt="6"/>
      <dgm:spPr/>
      <dgm:t>
        <a:bodyPr/>
        <a:lstStyle/>
        <a:p>
          <a:endParaRPr lang="zh-TW" altLang="en-US"/>
        </a:p>
      </dgm:t>
    </dgm:pt>
    <dgm:pt modelId="{3E50A358-9E13-49A1-BE57-B917324DCDA9}" type="pres">
      <dgm:prSet presAssocID="{DEB15FCA-FDE7-4BF5-BA29-8928F7F20F44}" presName="circ2Tx" presStyleLbl="revTx" presStyleIdx="0" presStyleCnt="0">
        <dgm:presLayoutVars>
          <dgm:chMax val="0"/>
          <dgm:chPref val="0"/>
          <dgm:bulletEnabled val="1"/>
        </dgm:presLayoutVars>
      </dgm:prSet>
      <dgm:spPr/>
      <dgm:t>
        <a:bodyPr/>
        <a:lstStyle/>
        <a:p>
          <a:endParaRPr lang="zh-TW" altLang="en-US"/>
        </a:p>
      </dgm:t>
    </dgm:pt>
    <dgm:pt modelId="{B3D2593B-1877-4346-998D-2F648875ED93}" type="pres">
      <dgm:prSet presAssocID="{C0E7448C-BC77-4DFA-A44F-E919108EB048}" presName="circ3" presStyleLbl="vennNode1" presStyleIdx="2" presStyleCnt="6"/>
      <dgm:spPr/>
      <dgm:t>
        <a:bodyPr/>
        <a:lstStyle/>
        <a:p>
          <a:endParaRPr lang="zh-TW" altLang="en-US"/>
        </a:p>
      </dgm:t>
    </dgm:pt>
    <dgm:pt modelId="{A2F7997D-2BE3-4FB3-B32B-33908FAB8B11}" type="pres">
      <dgm:prSet presAssocID="{C0E7448C-BC77-4DFA-A44F-E919108EB048}" presName="circ3Tx" presStyleLbl="revTx" presStyleIdx="0" presStyleCnt="0">
        <dgm:presLayoutVars>
          <dgm:chMax val="0"/>
          <dgm:chPref val="0"/>
          <dgm:bulletEnabled val="1"/>
        </dgm:presLayoutVars>
      </dgm:prSet>
      <dgm:spPr/>
      <dgm:t>
        <a:bodyPr/>
        <a:lstStyle/>
        <a:p>
          <a:endParaRPr lang="zh-TW" altLang="en-US"/>
        </a:p>
      </dgm:t>
    </dgm:pt>
    <dgm:pt modelId="{42BADD9C-F5D2-4DCD-9D34-F6D421B97C25}" type="pres">
      <dgm:prSet presAssocID="{FBC68E84-4D24-42BD-8F1F-B996D1DD353C}" presName="circ4" presStyleLbl="vennNode1" presStyleIdx="3" presStyleCnt="6"/>
      <dgm:spPr/>
      <dgm:t>
        <a:bodyPr/>
        <a:lstStyle/>
        <a:p>
          <a:endParaRPr lang="zh-TW" altLang="en-US"/>
        </a:p>
      </dgm:t>
    </dgm:pt>
    <dgm:pt modelId="{11CC59DF-298E-44AB-8816-3A6ECA5265A3}" type="pres">
      <dgm:prSet presAssocID="{FBC68E84-4D24-42BD-8F1F-B996D1DD353C}" presName="circ4Tx" presStyleLbl="revTx" presStyleIdx="0" presStyleCnt="0">
        <dgm:presLayoutVars>
          <dgm:chMax val="0"/>
          <dgm:chPref val="0"/>
          <dgm:bulletEnabled val="1"/>
        </dgm:presLayoutVars>
      </dgm:prSet>
      <dgm:spPr/>
      <dgm:t>
        <a:bodyPr/>
        <a:lstStyle/>
        <a:p>
          <a:endParaRPr lang="zh-TW" altLang="en-US"/>
        </a:p>
      </dgm:t>
    </dgm:pt>
    <dgm:pt modelId="{BF1A50E8-07F7-4C86-AEE6-4ED0D3AD5817}" type="pres">
      <dgm:prSet presAssocID="{73AD2C1F-7E14-4014-B263-7CA424176F28}" presName="circ5" presStyleLbl="vennNode1" presStyleIdx="4" presStyleCnt="6"/>
      <dgm:spPr/>
      <dgm:t>
        <a:bodyPr/>
        <a:lstStyle/>
        <a:p>
          <a:endParaRPr lang="zh-TW" altLang="en-US"/>
        </a:p>
      </dgm:t>
    </dgm:pt>
    <dgm:pt modelId="{70D14E21-06BC-4375-9DCA-3819D2BB82B6}" type="pres">
      <dgm:prSet presAssocID="{73AD2C1F-7E14-4014-B263-7CA424176F28}" presName="circ5Tx" presStyleLbl="revTx" presStyleIdx="0" presStyleCnt="0">
        <dgm:presLayoutVars>
          <dgm:chMax val="0"/>
          <dgm:chPref val="0"/>
          <dgm:bulletEnabled val="1"/>
        </dgm:presLayoutVars>
      </dgm:prSet>
      <dgm:spPr/>
      <dgm:t>
        <a:bodyPr/>
        <a:lstStyle/>
        <a:p>
          <a:endParaRPr lang="zh-TW" altLang="en-US"/>
        </a:p>
      </dgm:t>
    </dgm:pt>
    <dgm:pt modelId="{79B297E4-2580-4222-8E84-A0CCD2E9E0A1}" type="pres">
      <dgm:prSet presAssocID="{2D03C2A2-F6D7-4B35-BD28-181B14897DF3}" presName="circ6" presStyleLbl="vennNode1" presStyleIdx="5" presStyleCnt="6"/>
      <dgm:spPr/>
      <dgm:t>
        <a:bodyPr/>
        <a:lstStyle/>
        <a:p>
          <a:endParaRPr lang="zh-TW" altLang="en-US"/>
        </a:p>
      </dgm:t>
    </dgm:pt>
    <dgm:pt modelId="{207A274F-2937-4083-BA72-6749087F48B9}" type="pres">
      <dgm:prSet presAssocID="{2D03C2A2-F6D7-4B35-BD28-181B14897DF3}" presName="circ6Tx" presStyleLbl="revTx" presStyleIdx="0" presStyleCnt="0">
        <dgm:presLayoutVars>
          <dgm:chMax val="0"/>
          <dgm:chPref val="0"/>
          <dgm:bulletEnabled val="1"/>
        </dgm:presLayoutVars>
      </dgm:prSet>
      <dgm:spPr/>
      <dgm:t>
        <a:bodyPr/>
        <a:lstStyle/>
        <a:p>
          <a:endParaRPr lang="zh-TW" altLang="en-US"/>
        </a:p>
      </dgm:t>
    </dgm:pt>
  </dgm:ptLst>
  <dgm:cxnLst>
    <dgm:cxn modelId="{9D7DB42B-B692-4FDC-9506-6ADB1B570CB5}" type="presOf" srcId="{C0E7448C-BC77-4DFA-A44F-E919108EB048}" destId="{A2F7997D-2BE3-4FB3-B32B-33908FAB8B11}" srcOrd="0" destOrd="0" presId="urn:microsoft.com/office/officeart/2005/8/layout/venn1"/>
    <dgm:cxn modelId="{3B0FE83D-79AD-47AC-B2B0-9F355D89DDEC}" srcId="{741C95E6-3FB8-4DA7-9A06-7CC00186C4FB}" destId="{916CE5EB-267C-4D8E-97C6-667B7BBB94CB}" srcOrd="0" destOrd="0" parTransId="{834F7DCA-9FD1-49B7-8EE7-E19CB9A07D34}" sibTransId="{7E96A729-1B4A-40C9-88E1-491F3FA6BC9E}"/>
    <dgm:cxn modelId="{B476EAC2-DC78-436E-8484-4573177723F8}" type="presOf" srcId="{916CE5EB-267C-4D8E-97C6-667B7BBB94CB}" destId="{8D43487A-7304-4D80-BE07-34517A6F8B17}" srcOrd="0" destOrd="0" presId="urn:microsoft.com/office/officeart/2005/8/layout/venn1"/>
    <dgm:cxn modelId="{C4CB2873-3FA3-46FC-9048-874949B701DD}" srcId="{741C95E6-3FB8-4DA7-9A06-7CC00186C4FB}" destId="{73AD2C1F-7E14-4014-B263-7CA424176F28}" srcOrd="4" destOrd="0" parTransId="{1E74936B-AFFA-4881-9370-5FDA386AD65B}" sibTransId="{92585270-037C-42F1-863E-019CAF3BB623}"/>
    <dgm:cxn modelId="{E95CE574-A51E-42C3-9499-30F34106603B}" type="presOf" srcId="{DEB15FCA-FDE7-4BF5-BA29-8928F7F20F44}" destId="{3E50A358-9E13-49A1-BE57-B917324DCDA9}" srcOrd="0" destOrd="0" presId="urn:microsoft.com/office/officeart/2005/8/layout/venn1"/>
    <dgm:cxn modelId="{D966B888-340E-44D3-9B54-08F518A2B501}" srcId="{741C95E6-3FB8-4DA7-9A06-7CC00186C4FB}" destId="{C0E7448C-BC77-4DFA-A44F-E919108EB048}" srcOrd="2" destOrd="0" parTransId="{032B9FAB-4A89-428F-B5B0-D04877A294FF}" sibTransId="{36DC23C5-37C5-4FD7-8B62-127021B7A30B}"/>
    <dgm:cxn modelId="{0A155214-D59D-48F4-B790-94E5CD9BF081}" srcId="{741C95E6-3FB8-4DA7-9A06-7CC00186C4FB}" destId="{DEB15FCA-FDE7-4BF5-BA29-8928F7F20F44}" srcOrd="1" destOrd="0" parTransId="{D371833A-CB06-4672-A48C-A3E4477CAC16}" sibTransId="{F026197B-D4BA-4390-A946-2A00B2CD8435}"/>
    <dgm:cxn modelId="{4E29FD64-2D48-45CA-867C-3543003DC6E7}" type="presOf" srcId="{2D03C2A2-F6D7-4B35-BD28-181B14897DF3}" destId="{207A274F-2937-4083-BA72-6749087F48B9}" srcOrd="0" destOrd="0" presId="urn:microsoft.com/office/officeart/2005/8/layout/venn1"/>
    <dgm:cxn modelId="{EEF76CE1-B0C1-44E1-92DC-834F4B3A16A5}" type="presOf" srcId="{FBC68E84-4D24-42BD-8F1F-B996D1DD353C}" destId="{11CC59DF-298E-44AB-8816-3A6ECA5265A3}" srcOrd="0" destOrd="0" presId="urn:microsoft.com/office/officeart/2005/8/layout/venn1"/>
    <dgm:cxn modelId="{3C53739F-5BBA-4381-9EC0-D2B4E79BAB0C}" type="presOf" srcId="{73AD2C1F-7E14-4014-B263-7CA424176F28}" destId="{70D14E21-06BC-4375-9DCA-3819D2BB82B6}" srcOrd="0" destOrd="0" presId="urn:microsoft.com/office/officeart/2005/8/layout/venn1"/>
    <dgm:cxn modelId="{7B33A851-60A6-4B2F-81C5-66E5B62E0743}" srcId="{741C95E6-3FB8-4DA7-9A06-7CC00186C4FB}" destId="{2D03C2A2-F6D7-4B35-BD28-181B14897DF3}" srcOrd="5" destOrd="0" parTransId="{82762F99-CF08-4704-A359-6478A582925D}" sibTransId="{64C484F9-8E34-4AC2-A4EC-BC7856863E9A}"/>
    <dgm:cxn modelId="{283FB2A3-20C2-47B5-802E-C21FFF9E6667}" type="presOf" srcId="{741C95E6-3FB8-4DA7-9A06-7CC00186C4FB}" destId="{AEA3FEBF-F6AE-47C5-9D35-B9D41A01D49F}" srcOrd="0" destOrd="0" presId="urn:microsoft.com/office/officeart/2005/8/layout/venn1"/>
    <dgm:cxn modelId="{6E1B4733-3DCA-46A7-8646-67EFCC6592FE}" srcId="{741C95E6-3FB8-4DA7-9A06-7CC00186C4FB}" destId="{FBC68E84-4D24-42BD-8F1F-B996D1DD353C}" srcOrd="3" destOrd="0" parTransId="{F5B8E399-59AA-4E51-96F6-AEFCAF735334}" sibTransId="{CFE8BDAA-28C3-4014-A868-0174F1213178}"/>
    <dgm:cxn modelId="{C5B9648F-4DFE-4B0F-9B33-E3B34202179B}" type="presParOf" srcId="{AEA3FEBF-F6AE-47C5-9D35-B9D41A01D49F}" destId="{0C70AEE8-70FF-4B9E-AA24-B5297FFAF507}" srcOrd="0" destOrd="0" presId="urn:microsoft.com/office/officeart/2005/8/layout/venn1"/>
    <dgm:cxn modelId="{5FC15538-5434-4FE1-B160-C7B6DFB128A6}" type="presParOf" srcId="{AEA3FEBF-F6AE-47C5-9D35-B9D41A01D49F}" destId="{8D43487A-7304-4D80-BE07-34517A6F8B17}" srcOrd="1" destOrd="0" presId="urn:microsoft.com/office/officeart/2005/8/layout/venn1"/>
    <dgm:cxn modelId="{02278C8D-F151-4C4D-9582-B7305E8FCB4A}" type="presParOf" srcId="{AEA3FEBF-F6AE-47C5-9D35-B9D41A01D49F}" destId="{86DDB406-F684-4751-BB47-4B5DC4B659D8}" srcOrd="2" destOrd="0" presId="urn:microsoft.com/office/officeart/2005/8/layout/venn1"/>
    <dgm:cxn modelId="{45444564-3D90-450D-9EC8-75899176C536}" type="presParOf" srcId="{AEA3FEBF-F6AE-47C5-9D35-B9D41A01D49F}" destId="{3E50A358-9E13-49A1-BE57-B917324DCDA9}" srcOrd="3" destOrd="0" presId="urn:microsoft.com/office/officeart/2005/8/layout/venn1"/>
    <dgm:cxn modelId="{2798FAC2-1423-4B67-AB5D-89C2390F9E21}" type="presParOf" srcId="{AEA3FEBF-F6AE-47C5-9D35-B9D41A01D49F}" destId="{B3D2593B-1877-4346-998D-2F648875ED93}" srcOrd="4" destOrd="0" presId="urn:microsoft.com/office/officeart/2005/8/layout/venn1"/>
    <dgm:cxn modelId="{94CFAA2A-4FC6-45AF-839F-614FB309BB97}" type="presParOf" srcId="{AEA3FEBF-F6AE-47C5-9D35-B9D41A01D49F}" destId="{A2F7997D-2BE3-4FB3-B32B-33908FAB8B11}" srcOrd="5" destOrd="0" presId="urn:microsoft.com/office/officeart/2005/8/layout/venn1"/>
    <dgm:cxn modelId="{20FBF421-5339-404B-8A46-723F19423456}" type="presParOf" srcId="{AEA3FEBF-F6AE-47C5-9D35-B9D41A01D49F}" destId="{42BADD9C-F5D2-4DCD-9D34-F6D421B97C25}" srcOrd="6" destOrd="0" presId="urn:microsoft.com/office/officeart/2005/8/layout/venn1"/>
    <dgm:cxn modelId="{645CE4DB-3102-44EB-8D01-054689A9D46F}" type="presParOf" srcId="{AEA3FEBF-F6AE-47C5-9D35-B9D41A01D49F}" destId="{11CC59DF-298E-44AB-8816-3A6ECA5265A3}" srcOrd="7" destOrd="0" presId="urn:microsoft.com/office/officeart/2005/8/layout/venn1"/>
    <dgm:cxn modelId="{71B3A54E-780E-45E3-9E4E-181E2236D431}" type="presParOf" srcId="{AEA3FEBF-F6AE-47C5-9D35-B9D41A01D49F}" destId="{BF1A50E8-07F7-4C86-AEE6-4ED0D3AD5817}" srcOrd="8" destOrd="0" presId="urn:microsoft.com/office/officeart/2005/8/layout/venn1"/>
    <dgm:cxn modelId="{841A11B7-68BF-4E0E-AC7D-DB99D0ECE87C}" type="presParOf" srcId="{AEA3FEBF-F6AE-47C5-9D35-B9D41A01D49F}" destId="{70D14E21-06BC-4375-9DCA-3819D2BB82B6}" srcOrd="9" destOrd="0" presId="urn:microsoft.com/office/officeart/2005/8/layout/venn1"/>
    <dgm:cxn modelId="{644B8098-8920-4D0B-B7C7-7B1FFDCCC382}" type="presParOf" srcId="{AEA3FEBF-F6AE-47C5-9D35-B9D41A01D49F}" destId="{79B297E4-2580-4222-8E84-A0CCD2E9E0A1}" srcOrd="10" destOrd="0" presId="urn:microsoft.com/office/officeart/2005/8/layout/venn1"/>
    <dgm:cxn modelId="{65B6221B-5BA9-47BF-BCF6-DB2027B68256}" type="presParOf" srcId="{AEA3FEBF-F6AE-47C5-9D35-B9D41A01D49F}" destId="{207A274F-2937-4083-BA72-6749087F48B9}"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980927-1735-4D58-8281-E738B6361E5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TW" altLang="en-US"/>
        </a:p>
      </dgm:t>
    </dgm:pt>
    <dgm:pt modelId="{5F11AC61-36A9-4A52-A109-F41454A13472}">
      <dgm:prSet/>
      <dgm:spPr/>
      <dgm:t>
        <a:bodyPr/>
        <a:lstStyle/>
        <a:p>
          <a:pPr rtl="0"/>
          <a:r>
            <a:rPr lang="zh-TW" b="1" smtClean="0"/>
            <a:t>街口支付</a:t>
          </a:r>
          <a:endParaRPr lang="zh-TW"/>
        </a:p>
      </dgm:t>
    </dgm:pt>
    <dgm:pt modelId="{BE9BD791-AA17-46F7-83EA-3D097BBE723E}" type="parTrans" cxnId="{67CEAABD-F031-4FC5-97FC-BA7A98C5B483}">
      <dgm:prSet/>
      <dgm:spPr/>
      <dgm:t>
        <a:bodyPr/>
        <a:lstStyle/>
        <a:p>
          <a:endParaRPr lang="zh-TW" altLang="en-US"/>
        </a:p>
      </dgm:t>
    </dgm:pt>
    <dgm:pt modelId="{4FEC5AF7-8CF7-43AE-9D82-9FAE55F9CA95}" type="sibTrans" cxnId="{67CEAABD-F031-4FC5-97FC-BA7A98C5B483}">
      <dgm:prSet/>
      <dgm:spPr/>
      <dgm:t>
        <a:bodyPr/>
        <a:lstStyle/>
        <a:p>
          <a:endParaRPr lang="zh-TW" altLang="en-US"/>
        </a:p>
      </dgm:t>
    </dgm:pt>
    <dgm:pt modelId="{07EBD308-5DAE-4AF8-95C6-DB150DEF55A9}">
      <dgm:prSet/>
      <dgm:spPr/>
      <dgm:t>
        <a:bodyPr/>
        <a:lstStyle/>
        <a:p>
          <a:pPr rtl="0"/>
          <a:r>
            <a:rPr lang="zh-TW" b="1" dirty="0" smtClean="0"/>
            <a:t>街口網絡推出的行動支付工具，消費者只要下載</a:t>
          </a:r>
          <a:r>
            <a:rPr lang="en-US" b="1" dirty="0" smtClean="0"/>
            <a:t>App </a:t>
          </a:r>
          <a:r>
            <a:rPr lang="zh-TW" b="1" dirty="0" smtClean="0"/>
            <a:t>後，綁定信用卡，即可使用行動支付服務。</a:t>
          </a:r>
          <a:endParaRPr lang="zh-TW" dirty="0"/>
        </a:p>
      </dgm:t>
    </dgm:pt>
    <dgm:pt modelId="{E965DC5B-01BF-4BBB-B0B0-0D1927A248FC}" type="parTrans" cxnId="{703D10B6-6028-4F2B-B2B3-F2067661B94C}">
      <dgm:prSet/>
      <dgm:spPr/>
      <dgm:t>
        <a:bodyPr/>
        <a:lstStyle/>
        <a:p>
          <a:endParaRPr lang="zh-TW" altLang="en-US"/>
        </a:p>
      </dgm:t>
    </dgm:pt>
    <dgm:pt modelId="{A2AE9B03-CCD9-4F1E-9560-F79D2CEB4A9A}" type="sibTrans" cxnId="{703D10B6-6028-4F2B-B2B3-F2067661B94C}">
      <dgm:prSet/>
      <dgm:spPr/>
      <dgm:t>
        <a:bodyPr/>
        <a:lstStyle/>
        <a:p>
          <a:endParaRPr lang="zh-TW" altLang="en-US"/>
        </a:p>
      </dgm:t>
    </dgm:pt>
    <dgm:pt modelId="{F816EC0B-DB71-4585-ABB4-485FCA7EE2EB}" type="pres">
      <dgm:prSet presAssocID="{14980927-1735-4D58-8281-E738B6361E50}" presName="linear" presStyleCnt="0">
        <dgm:presLayoutVars>
          <dgm:dir/>
          <dgm:animLvl val="lvl"/>
          <dgm:resizeHandles val="exact"/>
        </dgm:presLayoutVars>
      </dgm:prSet>
      <dgm:spPr/>
      <dgm:t>
        <a:bodyPr/>
        <a:lstStyle/>
        <a:p>
          <a:endParaRPr lang="zh-TW" altLang="en-US"/>
        </a:p>
      </dgm:t>
    </dgm:pt>
    <dgm:pt modelId="{5663157D-3206-47C1-B23F-DF73E0EF5A2F}" type="pres">
      <dgm:prSet presAssocID="{5F11AC61-36A9-4A52-A109-F41454A13472}" presName="parentLin" presStyleCnt="0"/>
      <dgm:spPr/>
    </dgm:pt>
    <dgm:pt modelId="{F44BFA5C-0E79-4736-9478-CAA333C87747}" type="pres">
      <dgm:prSet presAssocID="{5F11AC61-36A9-4A52-A109-F41454A13472}" presName="parentLeftMargin" presStyleLbl="node1" presStyleIdx="0" presStyleCnt="1"/>
      <dgm:spPr/>
      <dgm:t>
        <a:bodyPr/>
        <a:lstStyle/>
        <a:p>
          <a:endParaRPr lang="zh-TW" altLang="en-US"/>
        </a:p>
      </dgm:t>
    </dgm:pt>
    <dgm:pt modelId="{A6F0C475-8847-4F2A-8002-A0A9FAC498FA}" type="pres">
      <dgm:prSet presAssocID="{5F11AC61-36A9-4A52-A109-F41454A13472}" presName="parentText" presStyleLbl="node1" presStyleIdx="0" presStyleCnt="1">
        <dgm:presLayoutVars>
          <dgm:chMax val="0"/>
          <dgm:bulletEnabled val="1"/>
        </dgm:presLayoutVars>
      </dgm:prSet>
      <dgm:spPr/>
      <dgm:t>
        <a:bodyPr/>
        <a:lstStyle/>
        <a:p>
          <a:endParaRPr lang="zh-TW" altLang="en-US"/>
        </a:p>
      </dgm:t>
    </dgm:pt>
    <dgm:pt modelId="{F07AA666-67A9-4DA2-B681-5DFF225CFEFC}" type="pres">
      <dgm:prSet presAssocID="{5F11AC61-36A9-4A52-A109-F41454A13472}" presName="negativeSpace" presStyleCnt="0"/>
      <dgm:spPr/>
    </dgm:pt>
    <dgm:pt modelId="{A008D86B-D4AF-44A0-8612-E2A3743DC322}" type="pres">
      <dgm:prSet presAssocID="{5F11AC61-36A9-4A52-A109-F41454A13472}" presName="childText" presStyleLbl="conFgAcc1" presStyleIdx="0" presStyleCnt="1">
        <dgm:presLayoutVars>
          <dgm:bulletEnabled val="1"/>
        </dgm:presLayoutVars>
      </dgm:prSet>
      <dgm:spPr/>
      <dgm:t>
        <a:bodyPr/>
        <a:lstStyle/>
        <a:p>
          <a:endParaRPr lang="zh-TW" altLang="en-US"/>
        </a:p>
      </dgm:t>
    </dgm:pt>
  </dgm:ptLst>
  <dgm:cxnLst>
    <dgm:cxn modelId="{B5628A72-71F1-4F0B-9314-C610D7683A05}" type="presOf" srcId="{14980927-1735-4D58-8281-E738B6361E50}" destId="{F816EC0B-DB71-4585-ABB4-485FCA7EE2EB}" srcOrd="0" destOrd="0" presId="urn:microsoft.com/office/officeart/2005/8/layout/list1"/>
    <dgm:cxn modelId="{A8404342-CE8C-4238-BFE9-D2411F526D1A}" type="presOf" srcId="{07EBD308-5DAE-4AF8-95C6-DB150DEF55A9}" destId="{A008D86B-D4AF-44A0-8612-E2A3743DC322}" srcOrd="0" destOrd="0" presId="urn:microsoft.com/office/officeart/2005/8/layout/list1"/>
    <dgm:cxn modelId="{AE535C86-428A-40CF-BBBC-CDB3E1116530}" type="presOf" srcId="{5F11AC61-36A9-4A52-A109-F41454A13472}" destId="{A6F0C475-8847-4F2A-8002-A0A9FAC498FA}" srcOrd="1" destOrd="0" presId="urn:microsoft.com/office/officeart/2005/8/layout/list1"/>
    <dgm:cxn modelId="{703D10B6-6028-4F2B-B2B3-F2067661B94C}" srcId="{5F11AC61-36A9-4A52-A109-F41454A13472}" destId="{07EBD308-5DAE-4AF8-95C6-DB150DEF55A9}" srcOrd="0" destOrd="0" parTransId="{E965DC5B-01BF-4BBB-B0B0-0D1927A248FC}" sibTransId="{A2AE9B03-CCD9-4F1E-9560-F79D2CEB4A9A}"/>
    <dgm:cxn modelId="{67CEAABD-F031-4FC5-97FC-BA7A98C5B483}" srcId="{14980927-1735-4D58-8281-E738B6361E50}" destId="{5F11AC61-36A9-4A52-A109-F41454A13472}" srcOrd="0" destOrd="0" parTransId="{BE9BD791-AA17-46F7-83EA-3D097BBE723E}" sibTransId="{4FEC5AF7-8CF7-43AE-9D82-9FAE55F9CA95}"/>
    <dgm:cxn modelId="{E3F3E714-F856-430A-90D4-B394F0E4AFA0}" type="presOf" srcId="{5F11AC61-36A9-4A52-A109-F41454A13472}" destId="{F44BFA5C-0E79-4736-9478-CAA333C87747}" srcOrd="0" destOrd="0" presId="urn:microsoft.com/office/officeart/2005/8/layout/list1"/>
    <dgm:cxn modelId="{FE69C5C2-AC8C-47FB-A78D-3092C79CE72A}" type="presParOf" srcId="{F816EC0B-DB71-4585-ABB4-485FCA7EE2EB}" destId="{5663157D-3206-47C1-B23F-DF73E0EF5A2F}" srcOrd="0" destOrd="0" presId="urn:microsoft.com/office/officeart/2005/8/layout/list1"/>
    <dgm:cxn modelId="{0E44064A-A59E-4E83-B253-91935474387C}" type="presParOf" srcId="{5663157D-3206-47C1-B23F-DF73E0EF5A2F}" destId="{F44BFA5C-0E79-4736-9478-CAA333C87747}" srcOrd="0" destOrd="0" presId="urn:microsoft.com/office/officeart/2005/8/layout/list1"/>
    <dgm:cxn modelId="{362F9F64-607F-4891-A248-AF4AED007B53}" type="presParOf" srcId="{5663157D-3206-47C1-B23F-DF73E0EF5A2F}" destId="{A6F0C475-8847-4F2A-8002-A0A9FAC498FA}" srcOrd="1" destOrd="0" presId="urn:microsoft.com/office/officeart/2005/8/layout/list1"/>
    <dgm:cxn modelId="{01260493-E11F-48E8-AF4E-D0A2F2ED87F3}" type="presParOf" srcId="{F816EC0B-DB71-4585-ABB4-485FCA7EE2EB}" destId="{F07AA666-67A9-4DA2-B681-5DFF225CFEFC}" srcOrd="1" destOrd="0" presId="urn:microsoft.com/office/officeart/2005/8/layout/list1"/>
    <dgm:cxn modelId="{B7E1646D-C622-4B4D-9970-AD194D657712}" type="presParOf" srcId="{F816EC0B-DB71-4585-ABB4-485FCA7EE2EB}" destId="{A008D86B-D4AF-44A0-8612-E2A3743DC32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DFC733-8670-472D-AD17-6EB1345A60A1}"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zh-TW" altLang="en-US"/>
        </a:p>
      </dgm:t>
    </dgm:pt>
    <dgm:pt modelId="{C112B54E-21C1-4B10-80E9-BD258FA3B5C3}">
      <dgm:prSet/>
      <dgm:spPr/>
      <dgm:t>
        <a:bodyPr/>
        <a:lstStyle/>
        <a:p>
          <a:pPr rtl="0"/>
          <a:r>
            <a:rPr lang="zh-TW" b="1" smtClean="0"/>
            <a:t>台灣</a:t>
          </a:r>
          <a:r>
            <a:rPr lang="en-US" b="1" smtClean="0"/>
            <a:t>Pay</a:t>
          </a:r>
          <a:endParaRPr lang="zh-TW"/>
        </a:p>
      </dgm:t>
    </dgm:pt>
    <dgm:pt modelId="{036125EA-625E-4993-9835-3FF9B88040A8}" type="parTrans" cxnId="{27906675-A80F-4963-B679-E3D465A2D769}">
      <dgm:prSet/>
      <dgm:spPr/>
      <dgm:t>
        <a:bodyPr/>
        <a:lstStyle/>
        <a:p>
          <a:endParaRPr lang="zh-TW" altLang="en-US"/>
        </a:p>
      </dgm:t>
    </dgm:pt>
    <dgm:pt modelId="{065ACC8A-E07A-4723-9426-5EB614C9263F}" type="sibTrans" cxnId="{27906675-A80F-4963-B679-E3D465A2D769}">
      <dgm:prSet/>
      <dgm:spPr/>
      <dgm:t>
        <a:bodyPr/>
        <a:lstStyle/>
        <a:p>
          <a:endParaRPr lang="zh-TW" altLang="en-US"/>
        </a:p>
      </dgm:t>
    </dgm:pt>
    <dgm:pt modelId="{8AB0A256-5885-422F-A209-4F40A95BE453}">
      <dgm:prSet/>
      <dgm:spPr/>
      <dgm:t>
        <a:bodyPr/>
        <a:lstStyle/>
        <a:p>
          <a:pPr rtl="0"/>
          <a:r>
            <a:rPr lang="zh-TW" b="1" smtClean="0"/>
            <a:t>是由政府發展的國家級行動支付品牌，是以金融卡及信用卡為支付工具，消費者可下載「台灣行動支付」</a:t>
          </a:r>
          <a:r>
            <a:rPr lang="en-US" b="1" smtClean="0"/>
            <a:t>App </a:t>
          </a:r>
          <a:r>
            <a:rPr lang="zh-TW" b="1" smtClean="0"/>
            <a:t>進行感應付款或掃碼付款。</a:t>
          </a:r>
          <a:endParaRPr lang="zh-TW"/>
        </a:p>
      </dgm:t>
    </dgm:pt>
    <dgm:pt modelId="{5957E6ED-F092-4DD3-B5D4-2FE4D44CFE77}" type="parTrans" cxnId="{BF43A42E-5FAF-48E8-9AEE-0139A2F2E3B5}">
      <dgm:prSet/>
      <dgm:spPr/>
      <dgm:t>
        <a:bodyPr/>
        <a:lstStyle/>
        <a:p>
          <a:endParaRPr lang="zh-TW" altLang="en-US"/>
        </a:p>
      </dgm:t>
    </dgm:pt>
    <dgm:pt modelId="{BF4351B8-1869-47E2-9D03-E29FEF9EECBA}" type="sibTrans" cxnId="{BF43A42E-5FAF-48E8-9AEE-0139A2F2E3B5}">
      <dgm:prSet/>
      <dgm:spPr/>
      <dgm:t>
        <a:bodyPr/>
        <a:lstStyle/>
        <a:p>
          <a:endParaRPr lang="zh-TW" altLang="en-US"/>
        </a:p>
      </dgm:t>
    </dgm:pt>
    <dgm:pt modelId="{EC9787EF-03E8-4755-909A-C14EFF965589}">
      <dgm:prSet/>
      <dgm:spPr/>
      <dgm:t>
        <a:bodyPr/>
        <a:lstStyle/>
        <a:p>
          <a:pPr rtl="0"/>
          <a:r>
            <a:rPr lang="zh-TW" b="1" smtClean="0"/>
            <a:t>歐付寶</a:t>
          </a:r>
          <a:endParaRPr lang="zh-TW"/>
        </a:p>
      </dgm:t>
    </dgm:pt>
    <dgm:pt modelId="{65648B54-5E49-4F03-8D5B-E9BDA4243E54}" type="parTrans" cxnId="{32C14D49-465A-416B-9D97-20020C0E098F}">
      <dgm:prSet/>
      <dgm:spPr/>
      <dgm:t>
        <a:bodyPr/>
        <a:lstStyle/>
        <a:p>
          <a:endParaRPr lang="zh-TW" altLang="en-US"/>
        </a:p>
      </dgm:t>
    </dgm:pt>
    <dgm:pt modelId="{EA0D0C60-6A4F-4566-B675-C7AFF3A37E5F}" type="sibTrans" cxnId="{32C14D49-465A-416B-9D97-20020C0E098F}">
      <dgm:prSet/>
      <dgm:spPr/>
      <dgm:t>
        <a:bodyPr/>
        <a:lstStyle/>
        <a:p>
          <a:endParaRPr lang="zh-TW" altLang="en-US"/>
        </a:p>
      </dgm:t>
    </dgm:pt>
    <dgm:pt modelId="{6F0E66A8-5215-49FE-BAFF-FAD863AE2F8D}">
      <dgm:prSet/>
      <dgm:spPr/>
      <dgm:t>
        <a:bodyPr/>
        <a:lstStyle/>
        <a:p>
          <a:pPr rtl="0"/>
          <a:r>
            <a:rPr lang="zh-TW" b="1" smtClean="0"/>
            <a:t>提供多元金流服務，如：超商繳款、線上金流、信用卡刷卡、</a:t>
          </a:r>
          <a:r>
            <a:rPr lang="en-US" b="1" smtClean="0"/>
            <a:t>ATM</a:t>
          </a:r>
          <a:r>
            <a:rPr lang="zh-TW" b="1" smtClean="0"/>
            <a:t>轉帳、快速收款連結、物流寄送、超商到店取貨付款、電子發票等。</a:t>
          </a:r>
          <a:endParaRPr lang="zh-TW"/>
        </a:p>
      </dgm:t>
    </dgm:pt>
    <dgm:pt modelId="{395A2541-4F56-47DF-A61C-D514AC408096}" type="parTrans" cxnId="{45AFA120-D459-4BB4-B0CA-D241A6B08327}">
      <dgm:prSet/>
      <dgm:spPr/>
      <dgm:t>
        <a:bodyPr/>
        <a:lstStyle/>
        <a:p>
          <a:endParaRPr lang="zh-TW" altLang="en-US"/>
        </a:p>
      </dgm:t>
    </dgm:pt>
    <dgm:pt modelId="{E4072CE4-7D14-4504-A1B1-F8E99B25A752}" type="sibTrans" cxnId="{45AFA120-D459-4BB4-B0CA-D241A6B08327}">
      <dgm:prSet/>
      <dgm:spPr/>
      <dgm:t>
        <a:bodyPr/>
        <a:lstStyle/>
        <a:p>
          <a:endParaRPr lang="zh-TW" altLang="en-US"/>
        </a:p>
      </dgm:t>
    </dgm:pt>
    <dgm:pt modelId="{82055D13-0C97-4E45-9398-1E171551C326}" type="pres">
      <dgm:prSet presAssocID="{78DFC733-8670-472D-AD17-6EB1345A60A1}" presName="linear" presStyleCnt="0">
        <dgm:presLayoutVars>
          <dgm:dir/>
          <dgm:animLvl val="lvl"/>
          <dgm:resizeHandles val="exact"/>
        </dgm:presLayoutVars>
      </dgm:prSet>
      <dgm:spPr/>
      <dgm:t>
        <a:bodyPr/>
        <a:lstStyle/>
        <a:p>
          <a:endParaRPr lang="zh-TW" altLang="en-US"/>
        </a:p>
      </dgm:t>
    </dgm:pt>
    <dgm:pt modelId="{57746AC6-ACA2-461C-A568-3F9FB0CFE2D5}" type="pres">
      <dgm:prSet presAssocID="{C112B54E-21C1-4B10-80E9-BD258FA3B5C3}" presName="parentLin" presStyleCnt="0"/>
      <dgm:spPr/>
      <dgm:t>
        <a:bodyPr/>
        <a:lstStyle/>
        <a:p>
          <a:endParaRPr lang="zh-TW" altLang="en-US"/>
        </a:p>
      </dgm:t>
    </dgm:pt>
    <dgm:pt modelId="{05676650-DBD4-48AB-A4B8-01C3D0475C09}" type="pres">
      <dgm:prSet presAssocID="{C112B54E-21C1-4B10-80E9-BD258FA3B5C3}" presName="parentLeftMargin" presStyleLbl="node1" presStyleIdx="0" presStyleCnt="2"/>
      <dgm:spPr/>
      <dgm:t>
        <a:bodyPr/>
        <a:lstStyle/>
        <a:p>
          <a:endParaRPr lang="zh-TW" altLang="en-US"/>
        </a:p>
      </dgm:t>
    </dgm:pt>
    <dgm:pt modelId="{AAAD0701-A21D-4921-ADF4-A7F7CC4AE597}" type="pres">
      <dgm:prSet presAssocID="{C112B54E-21C1-4B10-80E9-BD258FA3B5C3}" presName="parentText" presStyleLbl="node1" presStyleIdx="0" presStyleCnt="2">
        <dgm:presLayoutVars>
          <dgm:chMax val="0"/>
          <dgm:bulletEnabled val="1"/>
        </dgm:presLayoutVars>
      </dgm:prSet>
      <dgm:spPr/>
      <dgm:t>
        <a:bodyPr/>
        <a:lstStyle/>
        <a:p>
          <a:endParaRPr lang="zh-TW" altLang="en-US"/>
        </a:p>
      </dgm:t>
    </dgm:pt>
    <dgm:pt modelId="{FA8758BF-2969-40BA-8B20-9B68FA181F99}" type="pres">
      <dgm:prSet presAssocID="{C112B54E-21C1-4B10-80E9-BD258FA3B5C3}" presName="negativeSpace" presStyleCnt="0"/>
      <dgm:spPr/>
      <dgm:t>
        <a:bodyPr/>
        <a:lstStyle/>
        <a:p>
          <a:endParaRPr lang="zh-TW" altLang="en-US"/>
        </a:p>
      </dgm:t>
    </dgm:pt>
    <dgm:pt modelId="{72419B2A-517A-40A0-A2F2-B5835EAD2EAD}" type="pres">
      <dgm:prSet presAssocID="{C112B54E-21C1-4B10-80E9-BD258FA3B5C3}" presName="childText" presStyleLbl="conFgAcc1" presStyleIdx="0" presStyleCnt="2">
        <dgm:presLayoutVars>
          <dgm:bulletEnabled val="1"/>
        </dgm:presLayoutVars>
      </dgm:prSet>
      <dgm:spPr/>
      <dgm:t>
        <a:bodyPr/>
        <a:lstStyle/>
        <a:p>
          <a:endParaRPr lang="zh-TW" altLang="en-US"/>
        </a:p>
      </dgm:t>
    </dgm:pt>
    <dgm:pt modelId="{3972EACA-DA91-4A97-8F73-D0C1BEDEDFB9}" type="pres">
      <dgm:prSet presAssocID="{065ACC8A-E07A-4723-9426-5EB614C9263F}" presName="spaceBetweenRectangles" presStyleCnt="0"/>
      <dgm:spPr/>
      <dgm:t>
        <a:bodyPr/>
        <a:lstStyle/>
        <a:p>
          <a:endParaRPr lang="zh-TW" altLang="en-US"/>
        </a:p>
      </dgm:t>
    </dgm:pt>
    <dgm:pt modelId="{D26CF480-B3EB-4A1F-A862-C758392D5992}" type="pres">
      <dgm:prSet presAssocID="{EC9787EF-03E8-4755-909A-C14EFF965589}" presName="parentLin" presStyleCnt="0"/>
      <dgm:spPr/>
      <dgm:t>
        <a:bodyPr/>
        <a:lstStyle/>
        <a:p>
          <a:endParaRPr lang="zh-TW" altLang="en-US"/>
        </a:p>
      </dgm:t>
    </dgm:pt>
    <dgm:pt modelId="{2F8436CB-D040-496C-991A-B06FF3629687}" type="pres">
      <dgm:prSet presAssocID="{EC9787EF-03E8-4755-909A-C14EFF965589}" presName="parentLeftMargin" presStyleLbl="node1" presStyleIdx="0" presStyleCnt="2"/>
      <dgm:spPr/>
      <dgm:t>
        <a:bodyPr/>
        <a:lstStyle/>
        <a:p>
          <a:endParaRPr lang="zh-TW" altLang="en-US"/>
        </a:p>
      </dgm:t>
    </dgm:pt>
    <dgm:pt modelId="{20E8D7C1-CE16-4806-91FF-2594E3111306}" type="pres">
      <dgm:prSet presAssocID="{EC9787EF-03E8-4755-909A-C14EFF965589}" presName="parentText" presStyleLbl="node1" presStyleIdx="1" presStyleCnt="2">
        <dgm:presLayoutVars>
          <dgm:chMax val="0"/>
          <dgm:bulletEnabled val="1"/>
        </dgm:presLayoutVars>
      </dgm:prSet>
      <dgm:spPr/>
      <dgm:t>
        <a:bodyPr/>
        <a:lstStyle/>
        <a:p>
          <a:endParaRPr lang="zh-TW" altLang="en-US"/>
        </a:p>
      </dgm:t>
    </dgm:pt>
    <dgm:pt modelId="{2718A5A5-4292-4E73-8278-874F7A4CB7E6}" type="pres">
      <dgm:prSet presAssocID="{EC9787EF-03E8-4755-909A-C14EFF965589}" presName="negativeSpace" presStyleCnt="0"/>
      <dgm:spPr/>
      <dgm:t>
        <a:bodyPr/>
        <a:lstStyle/>
        <a:p>
          <a:endParaRPr lang="zh-TW" altLang="en-US"/>
        </a:p>
      </dgm:t>
    </dgm:pt>
    <dgm:pt modelId="{9D8F7925-1666-4CED-AFDC-A02155863E39}" type="pres">
      <dgm:prSet presAssocID="{EC9787EF-03E8-4755-909A-C14EFF965589}" presName="childText" presStyleLbl="conFgAcc1" presStyleIdx="1" presStyleCnt="2">
        <dgm:presLayoutVars>
          <dgm:bulletEnabled val="1"/>
        </dgm:presLayoutVars>
      </dgm:prSet>
      <dgm:spPr/>
      <dgm:t>
        <a:bodyPr/>
        <a:lstStyle/>
        <a:p>
          <a:endParaRPr lang="zh-TW" altLang="en-US"/>
        </a:p>
      </dgm:t>
    </dgm:pt>
  </dgm:ptLst>
  <dgm:cxnLst>
    <dgm:cxn modelId="{11195A2E-11AF-4152-891F-81D2F6875DDE}" type="presOf" srcId="{6F0E66A8-5215-49FE-BAFF-FAD863AE2F8D}" destId="{9D8F7925-1666-4CED-AFDC-A02155863E39}" srcOrd="0" destOrd="0" presId="urn:microsoft.com/office/officeart/2005/8/layout/list1"/>
    <dgm:cxn modelId="{27906675-A80F-4963-B679-E3D465A2D769}" srcId="{78DFC733-8670-472D-AD17-6EB1345A60A1}" destId="{C112B54E-21C1-4B10-80E9-BD258FA3B5C3}" srcOrd="0" destOrd="0" parTransId="{036125EA-625E-4993-9835-3FF9B88040A8}" sibTransId="{065ACC8A-E07A-4723-9426-5EB614C9263F}"/>
    <dgm:cxn modelId="{BF43A42E-5FAF-48E8-9AEE-0139A2F2E3B5}" srcId="{C112B54E-21C1-4B10-80E9-BD258FA3B5C3}" destId="{8AB0A256-5885-422F-A209-4F40A95BE453}" srcOrd="0" destOrd="0" parTransId="{5957E6ED-F092-4DD3-B5D4-2FE4D44CFE77}" sibTransId="{BF4351B8-1869-47E2-9D03-E29FEF9EECBA}"/>
    <dgm:cxn modelId="{706CAD81-5205-42C9-B8F1-E7BD9608045A}" type="presOf" srcId="{78DFC733-8670-472D-AD17-6EB1345A60A1}" destId="{82055D13-0C97-4E45-9398-1E171551C326}" srcOrd="0" destOrd="0" presId="urn:microsoft.com/office/officeart/2005/8/layout/list1"/>
    <dgm:cxn modelId="{0E526DB7-B9E6-4D05-8AFA-7E7AD92F89D7}" type="presOf" srcId="{C112B54E-21C1-4B10-80E9-BD258FA3B5C3}" destId="{AAAD0701-A21D-4921-ADF4-A7F7CC4AE597}" srcOrd="1" destOrd="0" presId="urn:microsoft.com/office/officeart/2005/8/layout/list1"/>
    <dgm:cxn modelId="{289AF420-2BB7-4D87-9181-3228B431C689}" type="presOf" srcId="{EC9787EF-03E8-4755-909A-C14EFF965589}" destId="{2F8436CB-D040-496C-991A-B06FF3629687}" srcOrd="0" destOrd="0" presId="urn:microsoft.com/office/officeart/2005/8/layout/list1"/>
    <dgm:cxn modelId="{0F4266F7-6A6A-48AD-A10B-AA27A7360229}" type="presOf" srcId="{8AB0A256-5885-422F-A209-4F40A95BE453}" destId="{72419B2A-517A-40A0-A2F2-B5835EAD2EAD}" srcOrd="0" destOrd="0" presId="urn:microsoft.com/office/officeart/2005/8/layout/list1"/>
    <dgm:cxn modelId="{45AFA120-D459-4BB4-B0CA-D241A6B08327}" srcId="{EC9787EF-03E8-4755-909A-C14EFF965589}" destId="{6F0E66A8-5215-49FE-BAFF-FAD863AE2F8D}" srcOrd="0" destOrd="0" parTransId="{395A2541-4F56-47DF-A61C-D514AC408096}" sibTransId="{E4072CE4-7D14-4504-A1B1-F8E99B25A752}"/>
    <dgm:cxn modelId="{32C14D49-465A-416B-9D97-20020C0E098F}" srcId="{78DFC733-8670-472D-AD17-6EB1345A60A1}" destId="{EC9787EF-03E8-4755-909A-C14EFF965589}" srcOrd="1" destOrd="0" parTransId="{65648B54-5E49-4F03-8D5B-E9BDA4243E54}" sibTransId="{EA0D0C60-6A4F-4566-B675-C7AFF3A37E5F}"/>
    <dgm:cxn modelId="{C812D639-6683-40F9-B7FC-1D0EB046F273}" type="presOf" srcId="{C112B54E-21C1-4B10-80E9-BD258FA3B5C3}" destId="{05676650-DBD4-48AB-A4B8-01C3D0475C09}" srcOrd="0" destOrd="0" presId="urn:microsoft.com/office/officeart/2005/8/layout/list1"/>
    <dgm:cxn modelId="{9105222E-C41A-455F-8C9D-6BE28E8ACDA7}" type="presOf" srcId="{EC9787EF-03E8-4755-909A-C14EFF965589}" destId="{20E8D7C1-CE16-4806-91FF-2594E3111306}" srcOrd="1" destOrd="0" presId="urn:microsoft.com/office/officeart/2005/8/layout/list1"/>
    <dgm:cxn modelId="{8253EAE5-A902-462D-ADA8-93E2E245C84E}" type="presParOf" srcId="{82055D13-0C97-4E45-9398-1E171551C326}" destId="{57746AC6-ACA2-461C-A568-3F9FB0CFE2D5}" srcOrd="0" destOrd="0" presId="urn:microsoft.com/office/officeart/2005/8/layout/list1"/>
    <dgm:cxn modelId="{4E20429A-6EE6-42B5-9FB2-ABC602DBD431}" type="presParOf" srcId="{57746AC6-ACA2-461C-A568-3F9FB0CFE2D5}" destId="{05676650-DBD4-48AB-A4B8-01C3D0475C09}" srcOrd="0" destOrd="0" presId="urn:microsoft.com/office/officeart/2005/8/layout/list1"/>
    <dgm:cxn modelId="{0C68BDE1-3FC7-4981-B304-059C4367F5B3}" type="presParOf" srcId="{57746AC6-ACA2-461C-A568-3F9FB0CFE2D5}" destId="{AAAD0701-A21D-4921-ADF4-A7F7CC4AE597}" srcOrd="1" destOrd="0" presId="urn:microsoft.com/office/officeart/2005/8/layout/list1"/>
    <dgm:cxn modelId="{6DE4D842-76CA-4859-BA9F-954312C56F5B}" type="presParOf" srcId="{82055D13-0C97-4E45-9398-1E171551C326}" destId="{FA8758BF-2969-40BA-8B20-9B68FA181F99}" srcOrd="1" destOrd="0" presId="urn:microsoft.com/office/officeart/2005/8/layout/list1"/>
    <dgm:cxn modelId="{6099EFBB-0720-4F6F-92C0-A7A1326E2EBF}" type="presParOf" srcId="{82055D13-0C97-4E45-9398-1E171551C326}" destId="{72419B2A-517A-40A0-A2F2-B5835EAD2EAD}" srcOrd="2" destOrd="0" presId="urn:microsoft.com/office/officeart/2005/8/layout/list1"/>
    <dgm:cxn modelId="{4D391676-D1C3-462E-BF92-0D5116F9D7E9}" type="presParOf" srcId="{82055D13-0C97-4E45-9398-1E171551C326}" destId="{3972EACA-DA91-4A97-8F73-D0C1BEDEDFB9}" srcOrd="3" destOrd="0" presId="urn:microsoft.com/office/officeart/2005/8/layout/list1"/>
    <dgm:cxn modelId="{896E1278-0EAE-4307-B245-22CFDB9AAFCC}" type="presParOf" srcId="{82055D13-0C97-4E45-9398-1E171551C326}" destId="{D26CF480-B3EB-4A1F-A862-C758392D5992}" srcOrd="4" destOrd="0" presId="urn:microsoft.com/office/officeart/2005/8/layout/list1"/>
    <dgm:cxn modelId="{3CD611D8-9697-41C9-91EC-4A9DF9050326}" type="presParOf" srcId="{D26CF480-B3EB-4A1F-A862-C758392D5992}" destId="{2F8436CB-D040-496C-991A-B06FF3629687}" srcOrd="0" destOrd="0" presId="urn:microsoft.com/office/officeart/2005/8/layout/list1"/>
    <dgm:cxn modelId="{5EF7F77E-F15E-4D50-912C-E9EDF2BF7A12}" type="presParOf" srcId="{D26CF480-B3EB-4A1F-A862-C758392D5992}" destId="{20E8D7C1-CE16-4806-91FF-2594E3111306}" srcOrd="1" destOrd="0" presId="urn:microsoft.com/office/officeart/2005/8/layout/list1"/>
    <dgm:cxn modelId="{63C3B1B2-8C37-4507-8B21-1153E2389DFC}" type="presParOf" srcId="{82055D13-0C97-4E45-9398-1E171551C326}" destId="{2718A5A5-4292-4E73-8278-874F7A4CB7E6}" srcOrd="5" destOrd="0" presId="urn:microsoft.com/office/officeart/2005/8/layout/list1"/>
    <dgm:cxn modelId="{42FDD172-9246-433F-BD9E-47F4F2DAC76A}" type="presParOf" srcId="{82055D13-0C97-4E45-9398-1E171551C326}" destId="{9D8F7925-1666-4CED-AFDC-A02155863E3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0B21AF-303A-4D33-9365-7B48488E64D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TW" altLang="en-US"/>
        </a:p>
      </dgm:t>
    </dgm:pt>
    <dgm:pt modelId="{01AF5E3D-6558-4F06-A3E8-93817B4DD45E}">
      <dgm:prSet/>
      <dgm:spPr/>
      <dgm:t>
        <a:bodyPr/>
        <a:lstStyle/>
        <a:p>
          <a:pPr rtl="0"/>
          <a:r>
            <a:rPr lang="zh-TW" b="1" smtClean="0"/>
            <a:t>悠遊付</a:t>
          </a:r>
          <a:endParaRPr lang="zh-TW"/>
        </a:p>
      </dgm:t>
    </dgm:pt>
    <dgm:pt modelId="{E86CB894-E0F9-4D21-A4CA-09F1DCB4CCEB}" type="parTrans" cxnId="{D14B42EC-9EA5-4E12-879A-93D8580A43A4}">
      <dgm:prSet/>
      <dgm:spPr/>
      <dgm:t>
        <a:bodyPr/>
        <a:lstStyle/>
        <a:p>
          <a:endParaRPr lang="zh-TW" altLang="en-US"/>
        </a:p>
      </dgm:t>
    </dgm:pt>
    <dgm:pt modelId="{2B64F72C-6AB0-41C0-BC9D-A307F4BCA9E3}" type="sibTrans" cxnId="{D14B42EC-9EA5-4E12-879A-93D8580A43A4}">
      <dgm:prSet/>
      <dgm:spPr/>
      <dgm:t>
        <a:bodyPr/>
        <a:lstStyle/>
        <a:p>
          <a:endParaRPr lang="zh-TW" altLang="en-US"/>
        </a:p>
      </dgm:t>
    </dgm:pt>
    <dgm:pt modelId="{5A882C2C-2ADD-44CD-96A3-58BF39C7535D}">
      <dgm:prSet/>
      <dgm:spPr/>
      <dgm:t>
        <a:bodyPr/>
        <a:lstStyle/>
        <a:p>
          <a:pPr algn="just" rtl="0" hangingPunct="0"/>
          <a:r>
            <a:rPr lang="zh-TW" b="1" dirty="0" smtClean="0"/>
            <a:t>是悠遊卡公司所推出的電子支付業務，能掃碼支付、付款轉帳、管理悠遊卡，若綁定銀行帳戶，則可進行儲值，最高可儲值五萬；若綁定數位版悠遊卡，就能用手機搭乘大眾交通工具</a:t>
          </a:r>
          <a:r>
            <a:rPr lang="zh-TW" altLang="en-US" b="1" dirty="0" smtClean="0"/>
            <a:t>。</a:t>
          </a:r>
          <a:endParaRPr lang="zh-TW" dirty="0"/>
        </a:p>
      </dgm:t>
    </dgm:pt>
    <dgm:pt modelId="{1AA5F5F3-3827-46FA-8EE1-6932FD329CB7}" type="parTrans" cxnId="{2C468E49-1B71-43A4-A3E9-508DCC745FC3}">
      <dgm:prSet/>
      <dgm:spPr/>
      <dgm:t>
        <a:bodyPr/>
        <a:lstStyle/>
        <a:p>
          <a:endParaRPr lang="zh-TW" altLang="en-US"/>
        </a:p>
      </dgm:t>
    </dgm:pt>
    <dgm:pt modelId="{AF69C8C5-5912-4AB3-ACE9-7B260D44AAE7}" type="sibTrans" cxnId="{2C468E49-1B71-43A4-A3E9-508DCC745FC3}">
      <dgm:prSet/>
      <dgm:spPr/>
      <dgm:t>
        <a:bodyPr/>
        <a:lstStyle/>
        <a:p>
          <a:endParaRPr lang="zh-TW" altLang="en-US"/>
        </a:p>
      </dgm:t>
    </dgm:pt>
    <dgm:pt modelId="{8E44C9BA-4FBB-46AD-BF62-E48DF2450D43}" type="pres">
      <dgm:prSet presAssocID="{7F0B21AF-303A-4D33-9365-7B48488E64D7}" presName="linear" presStyleCnt="0">
        <dgm:presLayoutVars>
          <dgm:dir/>
          <dgm:animLvl val="lvl"/>
          <dgm:resizeHandles val="exact"/>
        </dgm:presLayoutVars>
      </dgm:prSet>
      <dgm:spPr/>
      <dgm:t>
        <a:bodyPr/>
        <a:lstStyle/>
        <a:p>
          <a:endParaRPr lang="zh-TW" altLang="en-US"/>
        </a:p>
      </dgm:t>
    </dgm:pt>
    <dgm:pt modelId="{17B483BA-6292-4668-BAAD-2FCC120DB180}" type="pres">
      <dgm:prSet presAssocID="{01AF5E3D-6558-4F06-A3E8-93817B4DD45E}" presName="parentLin" presStyleCnt="0"/>
      <dgm:spPr/>
    </dgm:pt>
    <dgm:pt modelId="{BD1E6B9B-C09E-45BB-ACCB-10CBA0935CB1}" type="pres">
      <dgm:prSet presAssocID="{01AF5E3D-6558-4F06-A3E8-93817B4DD45E}" presName="parentLeftMargin" presStyleLbl="node1" presStyleIdx="0" presStyleCnt="1"/>
      <dgm:spPr/>
      <dgm:t>
        <a:bodyPr/>
        <a:lstStyle/>
        <a:p>
          <a:endParaRPr lang="zh-TW" altLang="en-US"/>
        </a:p>
      </dgm:t>
    </dgm:pt>
    <dgm:pt modelId="{34DCECC0-B50E-4546-A136-BEA3909D75D3}" type="pres">
      <dgm:prSet presAssocID="{01AF5E3D-6558-4F06-A3E8-93817B4DD45E}" presName="parentText" presStyleLbl="node1" presStyleIdx="0" presStyleCnt="1">
        <dgm:presLayoutVars>
          <dgm:chMax val="0"/>
          <dgm:bulletEnabled val="1"/>
        </dgm:presLayoutVars>
      </dgm:prSet>
      <dgm:spPr/>
      <dgm:t>
        <a:bodyPr/>
        <a:lstStyle/>
        <a:p>
          <a:endParaRPr lang="zh-TW" altLang="en-US"/>
        </a:p>
      </dgm:t>
    </dgm:pt>
    <dgm:pt modelId="{78180AEB-DF47-4697-A53C-E1B2C6864119}" type="pres">
      <dgm:prSet presAssocID="{01AF5E3D-6558-4F06-A3E8-93817B4DD45E}" presName="negativeSpace" presStyleCnt="0"/>
      <dgm:spPr/>
    </dgm:pt>
    <dgm:pt modelId="{1B4C317C-4FAF-4111-A3E1-04F0AF5DEEC5}" type="pres">
      <dgm:prSet presAssocID="{01AF5E3D-6558-4F06-A3E8-93817B4DD45E}" presName="childText" presStyleLbl="conFgAcc1" presStyleIdx="0" presStyleCnt="1">
        <dgm:presLayoutVars>
          <dgm:bulletEnabled val="1"/>
        </dgm:presLayoutVars>
      </dgm:prSet>
      <dgm:spPr/>
      <dgm:t>
        <a:bodyPr/>
        <a:lstStyle/>
        <a:p>
          <a:endParaRPr lang="zh-TW" altLang="en-US"/>
        </a:p>
      </dgm:t>
    </dgm:pt>
  </dgm:ptLst>
  <dgm:cxnLst>
    <dgm:cxn modelId="{E646AB11-4D5D-46A1-B60A-4CBA5CA08FA6}" type="presOf" srcId="{01AF5E3D-6558-4F06-A3E8-93817B4DD45E}" destId="{34DCECC0-B50E-4546-A136-BEA3909D75D3}" srcOrd="1" destOrd="0" presId="urn:microsoft.com/office/officeart/2005/8/layout/list1"/>
    <dgm:cxn modelId="{5F1F98D1-9946-4E6B-95D9-177968FE46C2}" type="presOf" srcId="{7F0B21AF-303A-4D33-9365-7B48488E64D7}" destId="{8E44C9BA-4FBB-46AD-BF62-E48DF2450D43}" srcOrd="0" destOrd="0" presId="urn:microsoft.com/office/officeart/2005/8/layout/list1"/>
    <dgm:cxn modelId="{D14B42EC-9EA5-4E12-879A-93D8580A43A4}" srcId="{7F0B21AF-303A-4D33-9365-7B48488E64D7}" destId="{01AF5E3D-6558-4F06-A3E8-93817B4DD45E}" srcOrd="0" destOrd="0" parTransId="{E86CB894-E0F9-4D21-A4CA-09F1DCB4CCEB}" sibTransId="{2B64F72C-6AB0-41C0-BC9D-A307F4BCA9E3}"/>
    <dgm:cxn modelId="{98A2084A-2D60-4EE7-A398-803FF861CD61}" type="presOf" srcId="{01AF5E3D-6558-4F06-A3E8-93817B4DD45E}" destId="{BD1E6B9B-C09E-45BB-ACCB-10CBA0935CB1}" srcOrd="0" destOrd="0" presId="urn:microsoft.com/office/officeart/2005/8/layout/list1"/>
    <dgm:cxn modelId="{2C468E49-1B71-43A4-A3E9-508DCC745FC3}" srcId="{01AF5E3D-6558-4F06-A3E8-93817B4DD45E}" destId="{5A882C2C-2ADD-44CD-96A3-58BF39C7535D}" srcOrd="0" destOrd="0" parTransId="{1AA5F5F3-3827-46FA-8EE1-6932FD329CB7}" sibTransId="{AF69C8C5-5912-4AB3-ACE9-7B260D44AAE7}"/>
    <dgm:cxn modelId="{9D20EA64-88D2-4982-891C-5B2FCA8E946F}" type="presOf" srcId="{5A882C2C-2ADD-44CD-96A3-58BF39C7535D}" destId="{1B4C317C-4FAF-4111-A3E1-04F0AF5DEEC5}" srcOrd="0" destOrd="0" presId="urn:microsoft.com/office/officeart/2005/8/layout/list1"/>
    <dgm:cxn modelId="{5D13BBFD-2452-4401-BB5D-B24DD64202C4}" type="presParOf" srcId="{8E44C9BA-4FBB-46AD-BF62-E48DF2450D43}" destId="{17B483BA-6292-4668-BAAD-2FCC120DB180}" srcOrd="0" destOrd="0" presId="urn:microsoft.com/office/officeart/2005/8/layout/list1"/>
    <dgm:cxn modelId="{5051AFE3-E941-41DB-864F-FD5B7891513E}" type="presParOf" srcId="{17B483BA-6292-4668-BAAD-2FCC120DB180}" destId="{BD1E6B9B-C09E-45BB-ACCB-10CBA0935CB1}" srcOrd="0" destOrd="0" presId="urn:microsoft.com/office/officeart/2005/8/layout/list1"/>
    <dgm:cxn modelId="{97E3E6A2-E410-4140-84A3-06877E4E3402}" type="presParOf" srcId="{17B483BA-6292-4668-BAAD-2FCC120DB180}" destId="{34DCECC0-B50E-4546-A136-BEA3909D75D3}" srcOrd="1" destOrd="0" presId="urn:microsoft.com/office/officeart/2005/8/layout/list1"/>
    <dgm:cxn modelId="{D1328B97-E251-46C9-9440-F480E08989B2}" type="presParOf" srcId="{8E44C9BA-4FBB-46AD-BF62-E48DF2450D43}" destId="{78180AEB-DF47-4697-A53C-E1B2C6864119}" srcOrd="1" destOrd="0" presId="urn:microsoft.com/office/officeart/2005/8/layout/list1"/>
    <dgm:cxn modelId="{77DBA73E-5E63-4A12-ADA6-3D37E372AEBE}" type="presParOf" srcId="{8E44C9BA-4FBB-46AD-BF62-E48DF2450D43}" destId="{1B4C317C-4FAF-4111-A3E1-04F0AF5DEEC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A67596-443E-4056-8F0B-1C63AF0FC43B}" type="doc">
      <dgm:prSet loTypeId="urn:microsoft.com/office/officeart/2005/8/layout/hierarchy4" loCatId="list" qsTypeId="urn:microsoft.com/office/officeart/2005/8/quickstyle/simple1" qsCatId="simple" csTypeId="urn:microsoft.com/office/officeart/2005/8/colors/colorful5" csCatId="colorful" phldr="1"/>
      <dgm:spPr/>
      <dgm:t>
        <a:bodyPr/>
        <a:lstStyle/>
        <a:p>
          <a:endParaRPr lang="zh-TW" altLang="en-US"/>
        </a:p>
      </dgm:t>
    </dgm:pt>
    <dgm:pt modelId="{87AD5B6D-C0D7-4084-ABE7-8B0B13E99FE0}">
      <dgm:prSet phldrT="[文字]"/>
      <dgm:spPr/>
      <dgm:t>
        <a:bodyPr/>
        <a:lstStyle/>
        <a:p>
          <a:r>
            <a:rPr lang="zh-TW" altLang="en-US" b="1" dirty="0" smtClean="0"/>
            <a:t>資料完整性</a:t>
          </a:r>
          <a:endParaRPr lang="zh-TW" altLang="en-US" b="1" dirty="0"/>
        </a:p>
      </dgm:t>
    </dgm:pt>
    <dgm:pt modelId="{5D25497F-CB1C-4D52-B559-52C570A0B5EF}" type="parTrans" cxnId="{2BFD0489-F621-4A48-BFC2-59CD2C9BF46B}">
      <dgm:prSet/>
      <dgm:spPr/>
      <dgm:t>
        <a:bodyPr/>
        <a:lstStyle/>
        <a:p>
          <a:endParaRPr lang="zh-TW" altLang="en-US" b="1"/>
        </a:p>
      </dgm:t>
    </dgm:pt>
    <dgm:pt modelId="{BFFC81E3-C0A8-487A-A1DC-7DAC80C19FFA}" type="sibTrans" cxnId="{2BFD0489-F621-4A48-BFC2-59CD2C9BF46B}">
      <dgm:prSet/>
      <dgm:spPr/>
      <dgm:t>
        <a:bodyPr/>
        <a:lstStyle/>
        <a:p>
          <a:endParaRPr lang="zh-TW" altLang="en-US" b="1"/>
        </a:p>
      </dgm:t>
    </dgm:pt>
    <dgm:pt modelId="{B4ADB476-B148-46C6-A66E-7BDD932AD7EB}">
      <dgm:prSet phldrT="[文字]"/>
      <dgm:spPr/>
      <dgm:t>
        <a:bodyPr/>
        <a:lstStyle/>
        <a:p>
          <a:r>
            <a:rPr lang="zh-TW" altLang="en-US" b="1" dirty="0" smtClean="0"/>
            <a:t>資料來源辨識</a:t>
          </a:r>
          <a:endParaRPr lang="zh-TW" altLang="en-US" b="1" dirty="0"/>
        </a:p>
      </dgm:t>
    </dgm:pt>
    <dgm:pt modelId="{F9C6C592-C077-4920-89E4-5E45ECA14706}" type="parTrans" cxnId="{E62AB8DE-44E1-42A5-83A2-363779C8C8F8}">
      <dgm:prSet/>
      <dgm:spPr/>
      <dgm:t>
        <a:bodyPr/>
        <a:lstStyle/>
        <a:p>
          <a:endParaRPr lang="zh-TW" altLang="en-US" b="1"/>
        </a:p>
      </dgm:t>
    </dgm:pt>
    <dgm:pt modelId="{F6F2F3DD-F097-4467-B7B9-E07B912758FD}" type="sibTrans" cxnId="{E62AB8DE-44E1-42A5-83A2-363779C8C8F8}">
      <dgm:prSet/>
      <dgm:spPr/>
      <dgm:t>
        <a:bodyPr/>
        <a:lstStyle/>
        <a:p>
          <a:endParaRPr lang="zh-TW" altLang="en-US" b="1"/>
        </a:p>
      </dgm:t>
    </dgm:pt>
    <dgm:pt modelId="{D70FC56B-9348-4248-9EB9-7BBF623C8016}">
      <dgm:prSet phldrT="[文字]"/>
      <dgm:spPr/>
      <dgm:t>
        <a:bodyPr/>
        <a:lstStyle/>
        <a:p>
          <a:r>
            <a:rPr lang="zh-TW" altLang="en-US" b="1" dirty="0" smtClean="0"/>
            <a:t>資料隱密性</a:t>
          </a:r>
          <a:endParaRPr lang="zh-TW" altLang="en-US" b="1" dirty="0"/>
        </a:p>
      </dgm:t>
    </dgm:pt>
    <dgm:pt modelId="{1DF23C23-AD1D-493B-9283-27F5DC1D4DE3}" type="parTrans" cxnId="{CC597C4B-A677-427B-B078-A62B877827AE}">
      <dgm:prSet/>
      <dgm:spPr/>
      <dgm:t>
        <a:bodyPr/>
        <a:lstStyle/>
        <a:p>
          <a:endParaRPr lang="zh-TW" altLang="en-US" b="1"/>
        </a:p>
      </dgm:t>
    </dgm:pt>
    <dgm:pt modelId="{294D2B73-040B-422A-8926-C094DF9252CB}" type="sibTrans" cxnId="{CC597C4B-A677-427B-B078-A62B877827AE}">
      <dgm:prSet/>
      <dgm:spPr/>
      <dgm:t>
        <a:bodyPr/>
        <a:lstStyle/>
        <a:p>
          <a:endParaRPr lang="zh-TW" altLang="en-US" b="1"/>
        </a:p>
      </dgm:t>
    </dgm:pt>
    <dgm:pt modelId="{7B530418-52E8-4D94-91B6-08A396A1134C}">
      <dgm:prSet phldrT="[文字]"/>
      <dgm:spPr/>
      <dgm:t>
        <a:bodyPr/>
        <a:lstStyle/>
        <a:p>
          <a:r>
            <a:rPr lang="zh-TW" altLang="en-US" b="1" dirty="0" smtClean="0"/>
            <a:t>不可否認性</a:t>
          </a:r>
          <a:endParaRPr lang="zh-TW" altLang="en-US" b="1" dirty="0"/>
        </a:p>
      </dgm:t>
    </dgm:pt>
    <dgm:pt modelId="{ABEEBC3B-9EFA-4CB7-8A6E-CF5BBD2B451D}" type="parTrans" cxnId="{98F9210E-4745-42FB-8528-282802C57FB8}">
      <dgm:prSet/>
      <dgm:spPr/>
      <dgm:t>
        <a:bodyPr/>
        <a:lstStyle/>
        <a:p>
          <a:endParaRPr lang="zh-TW" altLang="en-US" b="1"/>
        </a:p>
      </dgm:t>
    </dgm:pt>
    <dgm:pt modelId="{0743BCE9-B88F-4386-9AA6-ACA977A706A8}" type="sibTrans" cxnId="{98F9210E-4745-42FB-8528-282802C57FB8}">
      <dgm:prSet/>
      <dgm:spPr/>
      <dgm:t>
        <a:bodyPr/>
        <a:lstStyle/>
        <a:p>
          <a:endParaRPr lang="zh-TW" altLang="en-US" b="1"/>
        </a:p>
      </dgm:t>
    </dgm:pt>
    <dgm:pt modelId="{F82A2B6D-3D7F-49A4-813A-864194A48478}" type="pres">
      <dgm:prSet presAssocID="{9AA67596-443E-4056-8F0B-1C63AF0FC43B}" presName="Name0" presStyleCnt="0">
        <dgm:presLayoutVars>
          <dgm:chPref val="1"/>
          <dgm:dir/>
          <dgm:animOne val="branch"/>
          <dgm:animLvl val="lvl"/>
          <dgm:resizeHandles/>
        </dgm:presLayoutVars>
      </dgm:prSet>
      <dgm:spPr/>
      <dgm:t>
        <a:bodyPr/>
        <a:lstStyle/>
        <a:p>
          <a:endParaRPr lang="zh-TW" altLang="en-US"/>
        </a:p>
      </dgm:t>
    </dgm:pt>
    <dgm:pt modelId="{E903E9C5-F40E-4491-8F71-60A73701D892}" type="pres">
      <dgm:prSet presAssocID="{87AD5B6D-C0D7-4084-ABE7-8B0B13E99FE0}" presName="vertOne" presStyleCnt="0"/>
      <dgm:spPr/>
    </dgm:pt>
    <dgm:pt modelId="{04061446-6704-4EED-883F-4C38F2986BDC}" type="pres">
      <dgm:prSet presAssocID="{87AD5B6D-C0D7-4084-ABE7-8B0B13E99FE0}" presName="txOne" presStyleLbl="node0" presStyleIdx="0" presStyleCnt="4">
        <dgm:presLayoutVars>
          <dgm:chPref val="3"/>
        </dgm:presLayoutVars>
      </dgm:prSet>
      <dgm:spPr/>
      <dgm:t>
        <a:bodyPr/>
        <a:lstStyle/>
        <a:p>
          <a:endParaRPr lang="zh-TW" altLang="en-US"/>
        </a:p>
      </dgm:t>
    </dgm:pt>
    <dgm:pt modelId="{7CEF5164-E0DD-4F47-93D2-09EEF0DB37C9}" type="pres">
      <dgm:prSet presAssocID="{87AD5B6D-C0D7-4084-ABE7-8B0B13E99FE0}" presName="horzOne" presStyleCnt="0"/>
      <dgm:spPr/>
    </dgm:pt>
    <dgm:pt modelId="{F5C30AD9-E315-43A9-93AA-50FB6A66E332}" type="pres">
      <dgm:prSet presAssocID="{BFFC81E3-C0A8-487A-A1DC-7DAC80C19FFA}" presName="sibSpaceOne" presStyleCnt="0"/>
      <dgm:spPr/>
    </dgm:pt>
    <dgm:pt modelId="{46F792C2-D81B-4431-851A-AF164C0FCA8F}" type="pres">
      <dgm:prSet presAssocID="{B4ADB476-B148-46C6-A66E-7BDD932AD7EB}" presName="vertOne" presStyleCnt="0"/>
      <dgm:spPr/>
    </dgm:pt>
    <dgm:pt modelId="{7FB286B1-9029-4761-A3C7-E77EA745190D}" type="pres">
      <dgm:prSet presAssocID="{B4ADB476-B148-46C6-A66E-7BDD932AD7EB}" presName="txOne" presStyleLbl="node0" presStyleIdx="1" presStyleCnt="4">
        <dgm:presLayoutVars>
          <dgm:chPref val="3"/>
        </dgm:presLayoutVars>
      </dgm:prSet>
      <dgm:spPr/>
      <dgm:t>
        <a:bodyPr/>
        <a:lstStyle/>
        <a:p>
          <a:endParaRPr lang="zh-TW" altLang="en-US"/>
        </a:p>
      </dgm:t>
    </dgm:pt>
    <dgm:pt modelId="{E11D68F5-E086-4B3D-B6BC-2240F8DED9B1}" type="pres">
      <dgm:prSet presAssocID="{B4ADB476-B148-46C6-A66E-7BDD932AD7EB}" presName="horzOne" presStyleCnt="0"/>
      <dgm:spPr/>
    </dgm:pt>
    <dgm:pt modelId="{2BCEBABE-1CBA-4C44-BCF1-C72EDE0AC08D}" type="pres">
      <dgm:prSet presAssocID="{F6F2F3DD-F097-4467-B7B9-E07B912758FD}" presName="sibSpaceOne" presStyleCnt="0"/>
      <dgm:spPr/>
    </dgm:pt>
    <dgm:pt modelId="{8D56D0DD-3533-440D-94B9-C21B28753357}" type="pres">
      <dgm:prSet presAssocID="{D70FC56B-9348-4248-9EB9-7BBF623C8016}" presName="vertOne" presStyleCnt="0"/>
      <dgm:spPr/>
    </dgm:pt>
    <dgm:pt modelId="{2D978B0F-EF6C-4F85-8D86-0DB5C7B8B440}" type="pres">
      <dgm:prSet presAssocID="{D70FC56B-9348-4248-9EB9-7BBF623C8016}" presName="txOne" presStyleLbl="node0" presStyleIdx="2" presStyleCnt="4">
        <dgm:presLayoutVars>
          <dgm:chPref val="3"/>
        </dgm:presLayoutVars>
      </dgm:prSet>
      <dgm:spPr/>
      <dgm:t>
        <a:bodyPr/>
        <a:lstStyle/>
        <a:p>
          <a:endParaRPr lang="zh-TW" altLang="en-US"/>
        </a:p>
      </dgm:t>
    </dgm:pt>
    <dgm:pt modelId="{32E386BD-CC35-4F4F-9D6B-414180D8AF78}" type="pres">
      <dgm:prSet presAssocID="{D70FC56B-9348-4248-9EB9-7BBF623C8016}" presName="horzOne" presStyleCnt="0"/>
      <dgm:spPr/>
    </dgm:pt>
    <dgm:pt modelId="{24073775-AA51-46AA-A828-59665FE53197}" type="pres">
      <dgm:prSet presAssocID="{294D2B73-040B-422A-8926-C094DF9252CB}" presName="sibSpaceOne" presStyleCnt="0"/>
      <dgm:spPr/>
    </dgm:pt>
    <dgm:pt modelId="{F300FCCF-662A-4010-8C51-75861BE74B23}" type="pres">
      <dgm:prSet presAssocID="{7B530418-52E8-4D94-91B6-08A396A1134C}" presName="vertOne" presStyleCnt="0"/>
      <dgm:spPr/>
    </dgm:pt>
    <dgm:pt modelId="{F8D78792-074E-495D-A3DA-DA47A6E738F3}" type="pres">
      <dgm:prSet presAssocID="{7B530418-52E8-4D94-91B6-08A396A1134C}" presName="txOne" presStyleLbl="node0" presStyleIdx="3" presStyleCnt="4">
        <dgm:presLayoutVars>
          <dgm:chPref val="3"/>
        </dgm:presLayoutVars>
      </dgm:prSet>
      <dgm:spPr/>
      <dgm:t>
        <a:bodyPr/>
        <a:lstStyle/>
        <a:p>
          <a:endParaRPr lang="zh-TW" altLang="en-US"/>
        </a:p>
      </dgm:t>
    </dgm:pt>
    <dgm:pt modelId="{E880EA8B-22E1-47D1-84E9-77F26DB14F26}" type="pres">
      <dgm:prSet presAssocID="{7B530418-52E8-4D94-91B6-08A396A1134C}" presName="horzOne" presStyleCnt="0"/>
      <dgm:spPr/>
    </dgm:pt>
  </dgm:ptLst>
  <dgm:cxnLst>
    <dgm:cxn modelId="{0EE6BB82-BF58-4271-81A9-B2F5451FDBB3}" type="presOf" srcId="{D70FC56B-9348-4248-9EB9-7BBF623C8016}" destId="{2D978B0F-EF6C-4F85-8D86-0DB5C7B8B440}" srcOrd="0" destOrd="0" presId="urn:microsoft.com/office/officeart/2005/8/layout/hierarchy4"/>
    <dgm:cxn modelId="{D0B999DF-1688-4AE0-B41B-247F9063AEFE}" type="presOf" srcId="{87AD5B6D-C0D7-4084-ABE7-8B0B13E99FE0}" destId="{04061446-6704-4EED-883F-4C38F2986BDC}" srcOrd="0" destOrd="0" presId="urn:microsoft.com/office/officeart/2005/8/layout/hierarchy4"/>
    <dgm:cxn modelId="{98F9210E-4745-42FB-8528-282802C57FB8}" srcId="{9AA67596-443E-4056-8F0B-1C63AF0FC43B}" destId="{7B530418-52E8-4D94-91B6-08A396A1134C}" srcOrd="3" destOrd="0" parTransId="{ABEEBC3B-9EFA-4CB7-8A6E-CF5BBD2B451D}" sibTransId="{0743BCE9-B88F-4386-9AA6-ACA977A706A8}"/>
    <dgm:cxn modelId="{CC597C4B-A677-427B-B078-A62B877827AE}" srcId="{9AA67596-443E-4056-8F0B-1C63AF0FC43B}" destId="{D70FC56B-9348-4248-9EB9-7BBF623C8016}" srcOrd="2" destOrd="0" parTransId="{1DF23C23-AD1D-493B-9283-27F5DC1D4DE3}" sibTransId="{294D2B73-040B-422A-8926-C094DF9252CB}"/>
    <dgm:cxn modelId="{A30B96BF-C720-4792-825E-391BBBDC81A5}" type="presOf" srcId="{B4ADB476-B148-46C6-A66E-7BDD932AD7EB}" destId="{7FB286B1-9029-4761-A3C7-E77EA745190D}" srcOrd="0" destOrd="0" presId="urn:microsoft.com/office/officeart/2005/8/layout/hierarchy4"/>
    <dgm:cxn modelId="{E62AB8DE-44E1-42A5-83A2-363779C8C8F8}" srcId="{9AA67596-443E-4056-8F0B-1C63AF0FC43B}" destId="{B4ADB476-B148-46C6-A66E-7BDD932AD7EB}" srcOrd="1" destOrd="0" parTransId="{F9C6C592-C077-4920-89E4-5E45ECA14706}" sibTransId="{F6F2F3DD-F097-4467-B7B9-E07B912758FD}"/>
    <dgm:cxn modelId="{D4855276-20DD-4CD0-AB4C-25FCD5F2DFCC}" type="presOf" srcId="{7B530418-52E8-4D94-91B6-08A396A1134C}" destId="{F8D78792-074E-495D-A3DA-DA47A6E738F3}" srcOrd="0" destOrd="0" presId="urn:microsoft.com/office/officeart/2005/8/layout/hierarchy4"/>
    <dgm:cxn modelId="{2BFD0489-F621-4A48-BFC2-59CD2C9BF46B}" srcId="{9AA67596-443E-4056-8F0B-1C63AF0FC43B}" destId="{87AD5B6D-C0D7-4084-ABE7-8B0B13E99FE0}" srcOrd="0" destOrd="0" parTransId="{5D25497F-CB1C-4D52-B559-52C570A0B5EF}" sibTransId="{BFFC81E3-C0A8-487A-A1DC-7DAC80C19FFA}"/>
    <dgm:cxn modelId="{4FDCFEA3-6164-4C0C-B6A4-561C5C37DD31}" type="presOf" srcId="{9AA67596-443E-4056-8F0B-1C63AF0FC43B}" destId="{F82A2B6D-3D7F-49A4-813A-864194A48478}" srcOrd="0" destOrd="0" presId="urn:microsoft.com/office/officeart/2005/8/layout/hierarchy4"/>
    <dgm:cxn modelId="{C7197535-017F-4E99-A172-12F1C766EED1}" type="presParOf" srcId="{F82A2B6D-3D7F-49A4-813A-864194A48478}" destId="{E903E9C5-F40E-4491-8F71-60A73701D892}" srcOrd="0" destOrd="0" presId="urn:microsoft.com/office/officeart/2005/8/layout/hierarchy4"/>
    <dgm:cxn modelId="{D8241B81-0F57-4CFF-9E8B-F5763850C6EC}" type="presParOf" srcId="{E903E9C5-F40E-4491-8F71-60A73701D892}" destId="{04061446-6704-4EED-883F-4C38F2986BDC}" srcOrd="0" destOrd="0" presId="urn:microsoft.com/office/officeart/2005/8/layout/hierarchy4"/>
    <dgm:cxn modelId="{2C4EECE3-4944-454A-8B0B-F5A8BF7B69E0}" type="presParOf" srcId="{E903E9C5-F40E-4491-8F71-60A73701D892}" destId="{7CEF5164-E0DD-4F47-93D2-09EEF0DB37C9}" srcOrd="1" destOrd="0" presId="urn:microsoft.com/office/officeart/2005/8/layout/hierarchy4"/>
    <dgm:cxn modelId="{D958F0B2-3959-42C3-9B39-ED5610FDFFE2}" type="presParOf" srcId="{F82A2B6D-3D7F-49A4-813A-864194A48478}" destId="{F5C30AD9-E315-43A9-93AA-50FB6A66E332}" srcOrd="1" destOrd="0" presId="urn:microsoft.com/office/officeart/2005/8/layout/hierarchy4"/>
    <dgm:cxn modelId="{891648F6-1F58-4E1D-A7AC-707F5A2C9441}" type="presParOf" srcId="{F82A2B6D-3D7F-49A4-813A-864194A48478}" destId="{46F792C2-D81B-4431-851A-AF164C0FCA8F}" srcOrd="2" destOrd="0" presId="urn:microsoft.com/office/officeart/2005/8/layout/hierarchy4"/>
    <dgm:cxn modelId="{FC390971-8BC5-4A3C-AE86-87677E3F776C}" type="presParOf" srcId="{46F792C2-D81B-4431-851A-AF164C0FCA8F}" destId="{7FB286B1-9029-4761-A3C7-E77EA745190D}" srcOrd="0" destOrd="0" presId="urn:microsoft.com/office/officeart/2005/8/layout/hierarchy4"/>
    <dgm:cxn modelId="{4DAB55FA-9967-4B2B-8339-BBF73BD81D5A}" type="presParOf" srcId="{46F792C2-D81B-4431-851A-AF164C0FCA8F}" destId="{E11D68F5-E086-4B3D-B6BC-2240F8DED9B1}" srcOrd="1" destOrd="0" presId="urn:microsoft.com/office/officeart/2005/8/layout/hierarchy4"/>
    <dgm:cxn modelId="{FF285928-6A81-4B34-8184-6B9A8BE7386D}" type="presParOf" srcId="{F82A2B6D-3D7F-49A4-813A-864194A48478}" destId="{2BCEBABE-1CBA-4C44-BCF1-C72EDE0AC08D}" srcOrd="3" destOrd="0" presId="urn:microsoft.com/office/officeart/2005/8/layout/hierarchy4"/>
    <dgm:cxn modelId="{BD7D4D42-441C-4403-9E2F-3FDD4848C685}" type="presParOf" srcId="{F82A2B6D-3D7F-49A4-813A-864194A48478}" destId="{8D56D0DD-3533-440D-94B9-C21B28753357}" srcOrd="4" destOrd="0" presId="urn:microsoft.com/office/officeart/2005/8/layout/hierarchy4"/>
    <dgm:cxn modelId="{28E6313C-5D86-4E65-B003-F2F96B403FFB}" type="presParOf" srcId="{8D56D0DD-3533-440D-94B9-C21B28753357}" destId="{2D978B0F-EF6C-4F85-8D86-0DB5C7B8B440}" srcOrd="0" destOrd="0" presId="urn:microsoft.com/office/officeart/2005/8/layout/hierarchy4"/>
    <dgm:cxn modelId="{204FFDD4-46BD-48D4-BD93-335B8A280AE2}" type="presParOf" srcId="{8D56D0DD-3533-440D-94B9-C21B28753357}" destId="{32E386BD-CC35-4F4F-9D6B-414180D8AF78}" srcOrd="1" destOrd="0" presId="urn:microsoft.com/office/officeart/2005/8/layout/hierarchy4"/>
    <dgm:cxn modelId="{5859BD02-7853-4895-BBC0-72BCA68A6860}" type="presParOf" srcId="{F82A2B6D-3D7F-49A4-813A-864194A48478}" destId="{24073775-AA51-46AA-A828-59665FE53197}" srcOrd="5" destOrd="0" presId="urn:microsoft.com/office/officeart/2005/8/layout/hierarchy4"/>
    <dgm:cxn modelId="{9F4300F8-F4C6-42C1-945D-7FA1F483A632}" type="presParOf" srcId="{F82A2B6D-3D7F-49A4-813A-864194A48478}" destId="{F300FCCF-662A-4010-8C51-75861BE74B23}" srcOrd="6" destOrd="0" presId="urn:microsoft.com/office/officeart/2005/8/layout/hierarchy4"/>
    <dgm:cxn modelId="{F830A7CD-DC4A-4AF4-A249-22C4E3A70248}" type="presParOf" srcId="{F300FCCF-662A-4010-8C51-75861BE74B23}" destId="{F8D78792-074E-495D-A3DA-DA47A6E738F3}" srcOrd="0" destOrd="0" presId="urn:microsoft.com/office/officeart/2005/8/layout/hierarchy4"/>
    <dgm:cxn modelId="{4BB345DA-C707-4D3E-BD8A-EB43F9015B6E}" type="presParOf" srcId="{F300FCCF-662A-4010-8C51-75861BE74B23}" destId="{E880EA8B-22E1-47D1-84E9-77F26DB14F2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845591-1B19-4BA1-B772-8A3E9A894B58}"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zh-TW" altLang="en-US"/>
        </a:p>
      </dgm:t>
    </dgm:pt>
    <dgm:pt modelId="{AF7903D2-CBA6-4B40-8FBB-7BF967C47FCA}">
      <dgm:prSet/>
      <dgm:spPr/>
      <dgm:t>
        <a:bodyPr/>
        <a:lstStyle/>
        <a:p>
          <a:pPr rtl="0"/>
          <a:r>
            <a:rPr kumimoji="1" lang="zh-TW" altLang="en-US" b="1" dirty="0" smtClean="0"/>
            <a:t>電子錢包（信用卡）</a:t>
          </a:r>
          <a:endParaRPr lang="zh-TW" dirty="0"/>
        </a:p>
      </dgm:t>
    </dgm:pt>
    <dgm:pt modelId="{4AD1D401-4909-4A4B-837F-EB6549827A17}" type="parTrans" cxnId="{AFA4012A-1E9C-4DB8-AF83-B4A61D0AD2CF}">
      <dgm:prSet/>
      <dgm:spPr/>
      <dgm:t>
        <a:bodyPr/>
        <a:lstStyle/>
        <a:p>
          <a:endParaRPr lang="zh-TW" altLang="en-US"/>
        </a:p>
      </dgm:t>
    </dgm:pt>
    <dgm:pt modelId="{7E1E9C18-BA11-4D4C-9F6F-83C2BEECEEF4}" type="sibTrans" cxnId="{AFA4012A-1E9C-4DB8-AF83-B4A61D0AD2CF}">
      <dgm:prSet/>
      <dgm:spPr/>
      <dgm:t>
        <a:bodyPr/>
        <a:lstStyle/>
        <a:p>
          <a:endParaRPr lang="zh-TW" altLang="en-US"/>
        </a:p>
      </dgm:t>
    </dgm:pt>
    <dgm:pt modelId="{6D9EA79F-F8AF-459A-B13D-A6DA1C2EE706}">
      <dgm:prSet/>
      <dgm:spPr/>
      <dgm:t>
        <a:bodyPr/>
        <a:lstStyle/>
        <a:p>
          <a:pPr rtl="0"/>
          <a:r>
            <a:rPr kumimoji="1" lang="zh-TW" altLang="en-US" b="1" dirty="0" smtClean="0"/>
            <a:t>商店端伺服品（</a:t>
          </a:r>
          <a:r>
            <a:rPr kumimoji="1" lang="zh-TW" b="1" dirty="0" smtClean="0"/>
            <a:t>商店</a:t>
          </a:r>
          <a:r>
            <a:rPr kumimoji="1" lang="zh-TW" altLang="en-US" b="1" dirty="0" smtClean="0"/>
            <a:t>）</a:t>
          </a:r>
          <a:endParaRPr lang="zh-TW" dirty="0"/>
        </a:p>
      </dgm:t>
    </dgm:pt>
    <dgm:pt modelId="{7843EC42-7649-4E75-9DC3-384E57631631}" type="parTrans" cxnId="{86D9784E-E835-4B3D-8AD8-2DF68F74B484}">
      <dgm:prSet/>
      <dgm:spPr/>
      <dgm:t>
        <a:bodyPr/>
        <a:lstStyle/>
        <a:p>
          <a:endParaRPr lang="zh-TW" altLang="en-US"/>
        </a:p>
      </dgm:t>
    </dgm:pt>
    <dgm:pt modelId="{F4F0153A-BE27-4F0F-B3FC-91559D95B340}" type="sibTrans" cxnId="{86D9784E-E835-4B3D-8AD8-2DF68F74B484}">
      <dgm:prSet/>
      <dgm:spPr/>
      <dgm:t>
        <a:bodyPr/>
        <a:lstStyle/>
        <a:p>
          <a:endParaRPr lang="zh-TW" altLang="en-US"/>
        </a:p>
      </dgm:t>
    </dgm:pt>
    <dgm:pt modelId="{33B05B93-B686-4000-B786-24CE5506331F}">
      <dgm:prSet/>
      <dgm:spPr/>
      <dgm:t>
        <a:bodyPr/>
        <a:lstStyle/>
        <a:p>
          <a:pPr rtl="0"/>
          <a:r>
            <a:rPr kumimoji="1" lang="zh-TW" b="1" dirty="0" smtClean="0"/>
            <a:t>付款閘道(Payment Gateway)</a:t>
          </a:r>
          <a:endParaRPr lang="zh-TW" dirty="0"/>
        </a:p>
      </dgm:t>
    </dgm:pt>
    <dgm:pt modelId="{01F79E86-53E2-49A8-9AA2-1E583036C99B}" type="parTrans" cxnId="{BDEE0593-0C69-497A-8B47-F5DEEF356041}">
      <dgm:prSet/>
      <dgm:spPr/>
      <dgm:t>
        <a:bodyPr/>
        <a:lstStyle/>
        <a:p>
          <a:endParaRPr lang="zh-TW" altLang="en-US"/>
        </a:p>
      </dgm:t>
    </dgm:pt>
    <dgm:pt modelId="{52B02C6F-296B-4CC1-B269-9835984B889F}" type="sibTrans" cxnId="{BDEE0593-0C69-497A-8B47-F5DEEF356041}">
      <dgm:prSet/>
      <dgm:spPr/>
      <dgm:t>
        <a:bodyPr/>
        <a:lstStyle/>
        <a:p>
          <a:endParaRPr lang="zh-TW" altLang="en-US"/>
        </a:p>
      </dgm:t>
    </dgm:pt>
    <dgm:pt modelId="{E22031E5-9D92-4850-8DF3-38477A9AF34F}">
      <dgm:prSet/>
      <dgm:spPr/>
      <dgm:t>
        <a:bodyPr/>
        <a:lstStyle/>
        <a:p>
          <a:pPr rtl="0"/>
          <a:r>
            <a:rPr kumimoji="1" lang="zh-TW" b="1" smtClean="0"/>
            <a:t>憑證管理機構(Certificate Authorities)</a:t>
          </a:r>
          <a:endParaRPr lang="zh-TW"/>
        </a:p>
      </dgm:t>
    </dgm:pt>
    <dgm:pt modelId="{B74D4F6D-798B-46CF-9633-F5862439FA97}" type="parTrans" cxnId="{D86475AC-0C72-4458-935F-3F9C92508437}">
      <dgm:prSet/>
      <dgm:spPr/>
      <dgm:t>
        <a:bodyPr/>
        <a:lstStyle/>
        <a:p>
          <a:endParaRPr lang="zh-TW" altLang="en-US"/>
        </a:p>
      </dgm:t>
    </dgm:pt>
    <dgm:pt modelId="{410D5AEB-20AB-4821-9529-C17DC026818E}" type="sibTrans" cxnId="{D86475AC-0C72-4458-935F-3F9C92508437}">
      <dgm:prSet/>
      <dgm:spPr/>
      <dgm:t>
        <a:bodyPr/>
        <a:lstStyle/>
        <a:p>
          <a:endParaRPr lang="zh-TW" altLang="en-US"/>
        </a:p>
      </dgm:t>
    </dgm:pt>
    <dgm:pt modelId="{022DD477-FE61-4838-BCCA-F6B4B175B0FF}" type="pres">
      <dgm:prSet presAssocID="{CE845591-1B19-4BA1-B772-8A3E9A894B58}" presName="Name0" presStyleCnt="0">
        <dgm:presLayoutVars>
          <dgm:chMax val="7"/>
          <dgm:chPref val="7"/>
          <dgm:dir/>
        </dgm:presLayoutVars>
      </dgm:prSet>
      <dgm:spPr/>
      <dgm:t>
        <a:bodyPr/>
        <a:lstStyle/>
        <a:p>
          <a:endParaRPr lang="zh-TW" altLang="en-US"/>
        </a:p>
      </dgm:t>
    </dgm:pt>
    <dgm:pt modelId="{485FA308-5991-4AC9-AD5E-6A4CD9F40DE6}" type="pres">
      <dgm:prSet presAssocID="{CE845591-1B19-4BA1-B772-8A3E9A894B58}" presName="Name1" presStyleCnt="0"/>
      <dgm:spPr/>
      <dgm:t>
        <a:bodyPr/>
        <a:lstStyle/>
        <a:p>
          <a:endParaRPr lang="zh-TW" altLang="en-US"/>
        </a:p>
      </dgm:t>
    </dgm:pt>
    <dgm:pt modelId="{FB815370-26FA-4697-BFAE-F935E3DCCBD2}" type="pres">
      <dgm:prSet presAssocID="{CE845591-1B19-4BA1-B772-8A3E9A894B58}" presName="cycle" presStyleCnt="0"/>
      <dgm:spPr/>
      <dgm:t>
        <a:bodyPr/>
        <a:lstStyle/>
        <a:p>
          <a:endParaRPr lang="zh-TW" altLang="en-US"/>
        </a:p>
      </dgm:t>
    </dgm:pt>
    <dgm:pt modelId="{D51CA9D8-03C5-4D6E-8ED2-2AA4CDAA0297}" type="pres">
      <dgm:prSet presAssocID="{CE845591-1B19-4BA1-B772-8A3E9A894B58}" presName="srcNode" presStyleLbl="node1" presStyleIdx="0" presStyleCnt="4"/>
      <dgm:spPr/>
      <dgm:t>
        <a:bodyPr/>
        <a:lstStyle/>
        <a:p>
          <a:endParaRPr lang="zh-TW" altLang="en-US"/>
        </a:p>
      </dgm:t>
    </dgm:pt>
    <dgm:pt modelId="{11D32314-8553-49A1-8A18-9CBC3C24F02C}" type="pres">
      <dgm:prSet presAssocID="{CE845591-1B19-4BA1-B772-8A3E9A894B58}" presName="conn" presStyleLbl="parChTrans1D2" presStyleIdx="0" presStyleCnt="1"/>
      <dgm:spPr/>
      <dgm:t>
        <a:bodyPr/>
        <a:lstStyle/>
        <a:p>
          <a:endParaRPr lang="zh-TW" altLang="en-US"/>
        </a:p>
      </dgm:t>
    </dgm:pt>
    <dgm:pt modelId="{F7D9C0F4-F61A-4587-AF7C-0082D4B67702}" type="pres">
      <dgm:prSet presAssocID="{CE845591-1B19-4BA1-B772-8A3E9A894B58}" presName="extraNode" presStyleLbl="node1" presStyleIdx="0" presStyleCnt="4"/>
      <dgm:spPr/>
      <dgm:t>
        <a:bodyPr/>
        <a:lstStyle/>
        <a:p>
          <a:endParaRPr lang="zh-TW" altLang="en-US"/>
        </a:p>
      </dgm:t>
    </dgm:pt>
    <dgm:pt modelId="{7F83513A-44ED-4DA1-B1D6-33E9643BB4D9}" type="pres">
      <dgm:prSet presAssocID="{CE845591-1B19-4BA1-B772-8A3E9A894B58}" presName="dstNode" presStyleLbl="node1" presStyleIdx="0" presStyleCnt="4"/>
      <dgm:spPr/>
      <dgm:t>
        <a:bodyPr/>
        <a:lstStyle/>
        <a:p>
          <a:endParaRPr lang="zh-TW" altLang="en-US"/>
        </a:p>
      </dgm:t>
    </dgm:pt>
    <dgm:pt modelId="{595A88BA-AD8C-43C6-A053-97D1FD86D8D5}" type="pres">
      <dgm:prSet presAssocID="{AF7903D2-CBA6-4B40-8FBB-7BF967C47FCA}" presName="text_1" presStyleLbl="node1" presStyleIdx="0" presStyleCnt="4">
        <dgm:presLayoutVars>
          <dgm:bulletEnabled val="1"/>
        </dgm:presLayoutVars>
      </dgm:prSet>
      <dgm:spPr/>
      <dgm:t>
        <a:bodyPr/>
        <a:lstStyle/>
        <a:p>
          <a:endParaRPr lang="zh-TW" altLang="en-US"/>
        </a:p>
      </dgm:t>
    </dgm:pt>
    <dgm:pt modelId="{DD10A909-794D-49B6-8D91-78295F983918}" type="pres">
      <dgm:prSet presAssocID="{AF7903D2-CBA6-4B40-8FBB-7BF967C47FCA}" presName="accent_1" presStyleCnt="0"/>
      <dgm:spPr/>
      <dgm:t>
        <a:bodyPr/>
        <a:lstStyle/>
        <a:p>
          <a:endParaRPr lang="zh-TW" altLang="en-US"/>
        </a:p>
      </dgm:t>
    </dgm:pt>
    <dgm:pt modelId="{C48AD941-455E-4EF0-98E7-1FA02AC1BC3B}" type="pres">
      <dgm:prSet presAssocID="{AF7903D2-CBA6-4B40-8FBB-7BF967C47FCA}" presName="accentRepeatNode" presStyleLbl="solidFgAcc1" presStyleIdx="0" presStyleCnt="4"/>
      <dgm:spPr/>
      <dgm:t>
        <a:bodyPr/>
        <a:lstStyle/>
        <a:p>
          <a:endParaRPr lang="zh-TW" altLang="en-US"/>
        </a:p>
      </dgm:t>
    </dgm:pt>
    <dgm:pt modelId="{9AC502CC-676F-4E33-B0E4-586C7478FB14}" type="pres">
      <dgm:prSet presAssocID="{6D9EA79F-F8AF-459A-B13D-A6DA1C2EE706}" presName="text_2" presStyleLbl="node1" presStyleIdx="1" presStyleCnt="4">
        <dgm:presLayoutVars>
          <dgm:bulletEnabled val="1"/>
        </dgm:presLayoutVars>
      </dgm:prSet>
      <dgm:spPr/>
      <dgm:t>
        <a:bodyPr/>
        <a:lstStyle/>
        <a:p>
          <a:endParaRPr lang="zh-TW" altLang="en-US"/>
        </a:p>
      </dgm:t>
    </dgm:pt>
    <dgm:pt modelId="{C0844706-32C4-4245-94DF-8CAD5847BAB7}" type="pres">
      <dgm:prSet presAssocID="{6D9EA79F-F8AF-459A-B13D-A6DA1C2EE706}" presName="accent_2" presStyleCnt="0"/>
      <dgm:spPr/>
      <dgm:t>
        <a:bodyPr/>
        <a:lstStyle/>
        <a:p>
          <a:endParaRPr lang="zh-TW" altLang="en-US"/>
        </a:p>
      </dgm:t>
    </dgm:pt>
    <dgm:pt modelId="{E6A08977-1BE3-4D9E-B491-6CBE7A1D629A}" type="pres">
      <dgm:prSet presAssocID="{6D9EA79F-F8AF-459A-B13D-A6DA1C2EE706}" presName="accentRepeatNode" presStyleLbl="solidFgAcc1" presStyleIdx="1" presStyleCnt="4"/>
      <dgm:spPr/>
      <dgm:t>
        <a:bodyPr/>
        <a:lstStyle/>
        <a:p>
          <a:endParaRPr lang="zh-TW" altLang="en-US"/>
        </a:p>
      </dgm:t>
    </dgm:pt>
    <dgm:pt modelId="{E091BCC8-852B-4FF8-84F7-D89B4A5E705C}" type="pres">
      <dgm:prSet presAssocID="{33B05B93-B686-4000-B786-24CE5506331F}" presName="text_3" presStyleLbl="node1" presStyleIdx="2" presStyleCnt="4">
        <dgm:presLayoutVars>
          <dgm:bulletEnabled val="1"/>
        </dgm:presLayoutVars>
      </dgm:prSet>
      <dgm:spPr/>
      <dgm:t>
        <a:bodyPr/>
        <a:lstStyle/>
        <a:p>
          <a:endParaRPr lang="zh-TW" altLang="en-US"/>
        </a:p>
      </dgm:t>
    </dgm:pt>
    <dgm:pt modelId="{B853B187-7E67-4D2B-A55B-C80D6499AB27}" type="pres">
      <dgm:prSet presAssocID="{33B05B93-B686-4000-B786-24CE5506331F}" presName="accent_3" presStyleCnt="0"/>
      <dgm:spPr/>
      <dgm:t>
        <a:bodyPr/>
        <a:lstStyle/>
        <a:p>
          <a:endParaRPr lang="zh-TW" altLang="en-US"/>
        </a:p>
      </dgm:t>
    </dgm:pt>
    <dgm:pt modelId="{D76000EC-B55B-4F4D-A3DC-665D8DC4F91E}" type="pres">
      <dgm:prSet presAssocID="{33B05B93-B686-4000-B786-24CE5506331F}" presName="accentRepeatNode" presStyleLbl="solidFgAcc1" presStyleIdx="2" presStyleCnt="4"/>
      <dgm:spPr/>
      <dgm:t>
        <a:bodyPr/>
        <a:lstStyle/>
        <a:p>
          <a:endParaRPr lang="zh-TW" altLang="en-US"/>
        </a:p>
      </dgm:t>
    </dgm:pt>
    <dgm:pt modelId="{B4D05257-4DDF-4D8B-95B6-83C203A3B067}" type="pres">
      <dgm:prSet presAssocID="{E22031E5-9D92-4850-8DF3-38477A9AF34F}" presName="text_4" presStyleLbl="node1" presStyleIdx="3" presStyleCnt="4">
        <dgm:presLayoutVars>
          <dgm:bulletEnabled val="1"/>
        </dgm:presLayoutVars>
      </dgm:prSet>
      <dgm:spPr/>
      <dgm:t>
        <a:bodyPr/>
        <a:lstStyle/>
        <a:p>
          <a:endParaRPr lang="zh-TW" altLang="en-US"/>
        </a:p>
      </dgm:t>
    </dgm:pt>
    <dgm:pt modelId="{248801C2-E012-4765-A167-022078007EA8}" type="pres">
      <dgm:prSet presAssocID="{E22031E5-9D92-4850-8DF3-38477A9AF34F}" presName="accent_4" presStyleCnt="0"/>
      <dgm:spPr/>
      <dgm:t>
        <a:bodyPr/>
        <a:lstStyle/>
        <a:p>
          <a:endParaRPr lang="zh-TW" altLang="en-US"/>
        </a:p>
      </dgm:t>
    </dgm:pt>
    <dgm:pt modelId="{1B5EA8F9-237C-4F75-BCE3-1B0DADC46D4F}" type="pres">
      <dgm:prSet presAssocID="{E22031E5-9D92-4850-8DF3-38477A9AF34F}" presName="accentRepeatNode" presStyleLbl="solidFgAcc1" presStyleIdx="3" presStyleCnt="4"/>
      <dgm:spPr/>
      <dgm:t>
        <a:bodyPr/>
        <a:lstStyle/>
        <a:p>
          <a:endParaRPr lang="zh-TW" altLang="en-US"/>
        </a:p>
      </dgm:t>
    </dgm:pt>
  </dgm:ptLst>
  <dgm:cxnLst>
    <dgm:cxn modelId="{49E34650-0999-4759-8AA2-D39CF4256178}" type="presOf" srcId="{AF7903D2-CBA6-4B40-8FBB-7BF967C47FCA}" destId="{595A88BA-AD8C-43C6-A053-97D1FD86D8D5}" srcOrd="0" destOrd="0" presId="urn:microsoft.com/office/officeart/2008/layout/VerticalCurvedList"/>
    <dgm:cxn modelId="{BDEE0593-0C69-497A-8B47-F5DEEF356041}" srcId="{CE845591-1B19-4BA1-B772-8A3E9A894B58}" destId="{33B05B93-B686-4000-B786-24CE5506331F}" srcOrd="2" destOrd="0" parTransId="{01F79E86-53E2-49A8-9AA2-1E583036C99B}" sibTransId="{52B02C6F-296B-4CC1-B269-9835984B889F}"/>
    <dgm:cxn modelId="{9675ADE5-7914-4FEF-8C69-66DBE0606500}" type="presOf" srcId="{33B05B93-B686-4000-B786-24CE5506331F}" destId="{E091BCC8-852B-4FF8-84F7-D89B4A5E705C}" srcOrd="0" destOrd="0" presId="urn:microsoft.com/office/officeart/2008/layout/VerticalCurvedList"/>
    <dgm:cxn modelId="{86D9784E-E835-4B3D-8AD8-2DF68F74B484}" srcId="{CE845591-1B19-4BA1-B772-8A3E9A894B58}" destId="{6D9EA79F-F8AF-459A-B13D-A6DA1C2EE706}" srcOrd="1" destOrd="0" parTransId="{7843EC42-7649-4E75-9DC3-384E57631631}" sibTransId="{F4F0153A-BE27-4F0F-B3FC-91559D95B340}"/>
    <dgm:cxn modelId="{AFA4012A-1E9C-4DB8-AF83-B4A61D0AD2CF}" srcId="{CE845591-1B19-4BA1-B772-8A3E9A894B58}" destId="{AF7903D2-CBA6-4B40-8FBB-7BF967C47FCA}" srcOrd="0" destOrd="0" parTransId="{4AD1D401-4909-4A4B-837F-EB6549827A17}" sibTransId="{7E1E9C18-BA11-4D4C-9F6F-83C2BEECEEF4}"/>
    <dgm:cxn modelId="{D86475AC-0C72-4458-935F-3F9C92508437}" srcId="{CE845591-1B19-4BA1-B772-8A3E9A894B58}" destId="{E22031E5-9D92-4850-8DF3-38477A9AF34F}" srcOrd="3" destOrd="0" parTransId="{B74D4F6D-798B-46CF-9633-F5862439FA97}" sibTransId="{410D5AEB-20AB-4821-9529-C17DC026818E}"/>
    <dgm:cxn modelId="{FE7C632C-1D80-47EC-A482-B6EA2148250D}" type="presOf" srcId="{CE845591-1B19-4BA1-B772-8A3E9A894B58}" destId="{022DD477-FE61-4838-BCCA-F6B4B175B0FF}" srcOrd="0" destOrd="0" presId="urn:microsoft.com/office/officeart/2008/layout/VerticalCurvedList"/>
    <dgm:cxn modelId="{B3D0DD81-65EF-4344-B125-9ED5800AC335}" type="presOf" srcId="{6D9EA79F-F8AF-459A-B13D-A6DA1C2EE706}" destId="{9AC502CC-676F-4E33-B0E4-586C7478FB14}" srcOrd="0" destOrd="0" presId="urn:microsoft.com/office/officeart/2008/layout/VerticalCurvedList"/>
    <dgm:cxn modelId="{66E3BCED-AFF2-40ED-9EB5-62BD03F68DEF}" type="presOf" srcId="{7E1E9C18-BA11-4D4C-9F6F-83C2BEECEEF4}" destId="{11D32314-8553-49A1-8A18-9CBC3C24F02C}" srcOrd="0" destOrd="0" presId="urn:microsoft.com/office/officeart/2008/layout/VerticalCurvedList"/>
    <dgm:cxn modelId="{4B21BCEF-15F3-4F29-82ED-D9CBC0433BA2}" type="presOf" srcId="{E22031E5-9D92-4850-8DF3-38477A9AF34F}" destId="{B4D05257-4DDF-4D8B-95B6-83C203A3B067}" srcOrd="0" destOrd="0" presId="urn:microsoft.com/office/officeart/2008/layout/VerticalCurvedList"/>
    <dgm:cxn modelId="{7BE8BB0B-A140-49DD-8179-0DF9E6D13EB8}" type="presParOf" srcId="{022DD477-FE61-4838-BCCA-F6B4B175B0FF}" destId="{485FA308-5991-4AC9-AD5E-6A4CD9F40DE6}" srcOrd="0" destOrd="0" presId="urn:microsoft.com/office/officeart/2008/layout/VerticalCurvedList"/>
    <dgm:cxn modelId="{B4160B5A-DEC0-43A8-9D9F-2E16B77074EB}" type="presParOf" srcId="{485FA308-5991-4AC9-AD5E-6A4CD9F40DE6}" destId="{FB815370-26FA-4697-BFAE-F935E3DCCBD2}" srcOrd="0" destOrd="0" presId="urn:microsoft.com/office/officeart/2008/layout/VerticalCurvedList"/>
    <dgm:cxn modelId="{0232523E-1147-452A-AE8B-308528F8DD9C}" type="presParOf" srcId="{FB815370-26FA-4697-BFAE-F935E3DCCBD2}" destId="{D51CA9D8-03C5-4D6E-8ED2-2AA4CDAA0297}" srcOrd="0" destOrd="0" presId="urn:microsoft.com/office/officeart/2008/layout/VerticalCurvedList"/>
    <dgm:cxn modelId="{DE2F9F6D-5108-47AD-B658-0C35DEBAAAB5}" type="presParOf" srcId="{FB815370-26FA-4697-BFAE-F935E3DCCBD2}" destId="{11D32314-8553-49A1-8A18-9CBC3C24F02C}" srcOrd="1" destOrd="0" presId="urn:microsoft.com/office/officeart/2008/layout/VerticalCurvedList"/>
    <dgm:cxn modelId="{FC3C0282-8304-4723-8461-124A940D8CCC}" type="presParOf" srcId="{FB815370-26FA-4697-BFAE-F935E3DCCBD2}" destId="{F7D9C0F4-F61A-4587-AF7C-0082D4B67702}" srcOrd="2" destOrd="0" presId="urn:microsoft.com/office/officeart/2008/layout/VerticalCurvedList"/>
    <dgm:cxn modelId="{706ACC5B-59E9-402A-90E1-456B9F27D244}" type="presParOf" srcId="{FB815370-26FA-4697-BFAE-F935E3DCCBD2}" destId="{7F83513A-44ED-4DA1-B1D6-33E9643BB4D9}" srcOrd="3" destOrd="0" presId="urn:microsoft.com/office/officeart/2008/layout/VerticalCurvedList"/>
    <dgm:cxn modelId="{7F0C215C-4C55-4FCF-B522-B7DCE4D40048}" type="presParOf" srcId="{485FA308-5991-4AC9-AD5E-6A4CD9F40DE6}" destId="{595A88BA-AD8C-43C6-A053-97D1FD86D8D5}" srcOrd="1" destOrd="0" presId="urn:microsoft.com/office/officeart/2008/layout/VerticalCurvedList"/>
    <dgm:cxn modelId="{38777C3B-CF68-4E40-923B-3372349A9942}" type="presParOf" srcId="{485FA308-5991-4AC9-AD5E-6A4CD9F40DE6}" destId="{DD10A909-794D-49B6-8D91-78295F983918}" srcOrd="2" destOrd="0" presId="urn:microsoft.com/office/officeart/2008/layout/VerticalCurvedList"/>
    <dgm:cxn modelId="{0A9D9F11-3DF8-4E24-AA17-7C76AF9E12DA}" type="presParOf" srcId="{DD10A909-794D-49B6-8D91-78295F983918}" destId="{C48AD941-455E-4EF0-98E7-1FA02AC1BC3B}" srcOrd="0" destOrd="0" presId="urn:microsoft.com/office/officeart/2008/layout/VerticalCurvedList"/>
    <dgm:cxn modelId="{3CC39760-0173-447F-852E-525C222FA3A0}" type="presParOf" srcId="{485FA308-5991-4AC9-AD5E-6A4CD9F40DE6}" destId="{9AC502CC-676F-4E33-B0E4-586C7478FB14}" srcOrd="3" destOrd="0" presId="urn:microsoft.com/office/officeart/2008/layout/VerticalCurvedList"/>
    <dgm:cxn modelId="{DBBBA6EB-39A3-439F-BCE2-34207C28046D}" type="presParOf" srcId="{485FA308-5991-4AC9-AD5E-6A4CD9F40DE6}" destId="{C0844706-32C4-4245-94DF-8CAD5847BAB7}" srcOrd="4" destOrd="0" presId="urn:microsoft.com/office/officeart/2008/layout/VerticalCurvedList"/>
    <dgm:cxn modelId="{B78DD797-1FE5-4429-ACDB-DFDF465877B3}" type="presParOf" srcId="{C0844706-32C4-4245-94DF-8CAD5847BAB7}" destId="{E6A08977-1BE3-4D9E-B491-6CBE7A1D629A}" srcOrd="0" destOrd="0" presId="urn:microsoft.com/office/officeart/2008/layout/VerticalCurvedList"/>
    <dgm:cxn modelId="{406CD80D-7217-4059-AEF0-3DAEB2F30EF0}" type="presParOf" srcId="{485FA308-5991-4AC9-AD5E-6A4CD9F40DE6}" destId="{E091BCC8-852B-4FF8-84F7-D89B4A5E705C}" srcOrd="5" destOrd="0" presId="urn:microsoft.com/office/officeart/2008/layout/VerticalCurvedList"/>
    <dgm:cxn modelId="{13D52A45-31CB-4DD3-A2EE-63677AF4214A}" type="presParOf" srcId="{485FA308-5991-4AC9-AD5E-6A4CD9F40DE6}" destId="{B853B187-7E67-4D2B-A55B-C80D6499AB27}" srcOrd="6" destOrd="0" presId="urn:microsoft.com/office/officeart/2008/layout/VerticalCurvedList"/>
    <dgm:cxn modelId="{7757239D-8B02-4A05-9A91-1173C6D644EA}" type="presParOf" srcId="{B853B187-7E67-4D2B-A55B-C80D6499AB27}" destId="{D76000EC-B55B-4F4D-A3DC-665D8DC4F91E}" srcOrd="0" destOrd="0" presId="urn:microsoft.com/office/officeart/2008/layout/VerticalCurvedList"/>
    <dgm:cxn modelId="{6F1AC421-7C79-4670-862F-54CB3D52F21F}" type="presParOf" srcId="{485FA308-5991-4AC9-AD5E-6A4CD9F40DE6}" destId="{B4D05257-4DDF-4D8B-95B6-83C203A3B067}" srcOrd="7" destOrd="0" presId="urn:microsoft.com/office/officeart/2008/layout/VerticalCurvedList"/>
    <dgm:cxn modelId="{A841D47C-C2C4-4797-85D9-01B4997425CD}" type="presParOf" srcId="{485FA308-5991-4AC9-AD5E-6A4CD9F40DE6}" destId="{248801C2-E012-4765-A167-022078007EA8}" srcOrd="8" destOrd="0" presId="urn:microsoft.com/office/officeart/2008/layout/VerticalCurvedList"/>
    <dgm:cxn modelId="{4AE8414B-131E-49DD-836E-E6C05EB9D7EA}" type="presParOf" srcId="{248801C2-E012-4765-A167-022078007EA8}" destId="{1B5EA8F9-237C-4F75-BCE3-1B0DADC46D4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E5809F-D843-4BE3-889D-36171B716EB4}"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zh-TW" altLang="en-US"/>
        </a:p>
      </dgm:t>
    </dgm:pt>
    <dgm:pt modelId="{687D5AEF-0F87-48C1-8539-D3889A0E3821}">
      <dgm:prSet/>
      <dgm:spPr/>
      <dgm:t>
        <a:bodyPr/>
        <a:lstStyle/>
        <a:p>
          <a:pPr rtl="0"/>
          <a:r>
            <a:rPr lang="zh-TW" b="1" smtClean="0"/>
            <a:t>自行建置</a:t>
          </a:r>
          <a:endParaRPr lang="zh-TW"/>
        </a:p>
      </dgm:t>
    </dgm:pt>
    <dgm:pt modelId="{B9EB6A30-EFB7-4DED-B560-5C144E655B87}" type="parTrans" cxnId="{AE900570-2A4B-448E-A2C4-AEBC3B3F3F06}">
      <dgm:prSet/>
      <dgm:spPr/>
      <dgm:t>
        <a:bodyPr/>
        <a:lstStyle/>
        <a:p>
          <a:endParaRPr lang="zh-TW" altLang="en-US"/>
        </a:p>
      </dgm:t>
    </dgm:pt>
    <dgm:pt modelId="{726203ED-463D-4491-A232-FCE68C3F7AC3}" type="sibTrans" cxnId="{AE900570-2A4B-448E-A2C4-AEBC3B3F3F06}">
      <dgm:prSet/>
      <dgm:spPr/>
      <dgm:t>
        <a:bodyPr/>
        <a:lstStyle/>
        <a:p>
          <a:endParaRPr lang="zh-TW" altLang="en-US"/>
        </a:p>
      </dgm:t>
    </dgm:pt>
    <dgm:pt modelId="{80EEBE93-45C5-4B24-B470-35ABC31544B1}">
      <dgm:prSet/>
      <dgm:spPr/>
      <dgm:t>
        <a:bodyPr/>
        <a:lstStyle/>
        <a:p>
          <a:pPr rtl="0"/>
          <a:r>
            <a:rPr lang="zh-TW" b="1" dirty="0" smtClean="0"/>
            <a:t>企業實際添購伺服器硬體設備，並由企業本身自行負責管理與維護主機，設置與維護成本較高，通常適用於使用較多資源，或是網路流量大的網站。</a:t>
          </a:r>
          <a:endParaRPr lang="zh-TW" dirty="0"/>
        </a:p>
      </dgm:t>
    </dgm:pt>
    <dgm:pt modelId="{DF75269D-7234-49A1-A599-1A5E52DF26B5}" type="parTrans" cxnId="{9B4F1D8E-2DEB-487A-B55C-2C072CEF880C}">
      <dgm:prSet/>
      <dgm:spPr/>
      <dgm:t>
        <a:bodyPr/>
        <a:lstStyle/>
        <a:p>
          <a:endParaRPr lang="zh-TW" altLang="en-US"/>
        </a:p>
      </dgm:t>
    </dgm:pt>
    <dgm:pt modelId="{A20F96C6-DA6B-401B-B444-ACFAC885E906}" type="sibTrans" cxnId="{9B4F1D8E-2DEB-487A-B55C-2C072CEF880C}">
      <dgm:prSet/>
      <dgm:spPr/>
      <dgm:t>
        <a:bodyPr/>
        <a:lstStyle/>
        <a:p>
          <a:endParaRPr lang="zh-TW" altLang="en-US"/>
        </a:p>
      </dgm:t>
    </dgm:pt>
    <dgm:pt modelId="{5EE836A8-EA1D-413C-ADD1-D42E5D1E81C6}">
      <dgm:prSet/>
      <dgm:spPr/>
      <dgm:t>
        <a:bodyPr/>
        <a:lstStyle/>
        <a:p>
          <a:pPr rtl="0"/>
          <a:r>
            <a:rPr lang="zh-TW" b="1" smtClean="0"/>
            <a:t>主機代管</a:t>
          </a:r>
          <a:endParaRPr lang="zh-TW"/>
        </a:p>
      </dgm:t>
    </dgm:pt>
    <dgm:pt modelId="{158B437A-CFB1-41FA-9A0B-F8E99A26C273}" type="parTrans" cxnId="{D3319AA4-3170-4457-9E13-B9C89672BDFD}">
      <dgm:prSet/>
      <dgm:spPr/>
      <dgm:t>
        <a:bodyPr/>
        <a:lstStyle/>
        <a:p>
          <a:endParaRPr lang="zh-TW" altLang="en-US"/>
        </a:p>
      </dgm:t>
    </dgm:pt>
    <dgm:pt modelId="{0C012EE7-F7A0-4C61-A064-6F8A7DFD9655}" type="sibTrans" cxnId="{D3319AA4-3170-4457-9E13-B9C89672BDFD}">
      <dgm:prSet/>
      <dgm:spPr/>
      <dgm:t>
        <a:bodyPr/>
        <a:lstStyle/>
        <a:p>
          <a:endParaRPr lang="zh-TW" altLang="en-US"/>
        </a:p>
      </dgm:t>
    </dgm:pt>
    <dgm:pt modelId="{A468FF56-0777-4101-B5CF-1EA247065D8E}">
      <dgm:prSet/>
      <dgm:spPr/>
      <dgm:t>
        <a:bodyPr/>
        <a:lstStyle/>
        <a:p>
          <a:pPr rtl="0"/>
          <a:r>
            <a:rPr lang="zh-TW" b="1" smtClean="0"/>
            <a:t>是指企業實際添購伺服器硬體設備，或向主機代管業者租用伺服器。</a:t>
          </a:r>
          <a:endParaRPr lang="zh-TW"/>
        </a:p>
      </dgm:t>
    </dgm:pt>
    <dgm:pt modelId="{D9C7A246-EF40-44B4-82CC-CE867DC8D9FE}" type="parTrans" cxnId="{182FB4FC-1A86-452E-839E-4CEEBE3805D7}">
      <dgm:prSet/>
      <dgm:spPr/>
      <dgm:t>
        <a:bodyPr/>
        <a:lstStyle/>
        <a:p>
          <a:endParaRPr lang="zh-TW" altLang="en-US"/>
        </a:p>
      </dgm:t>
    </dgm:pt>
    <dgm:pt modelId="{230312D5-D05A-4DA2-91D7-3D9744B0827C}" type="sibTrans" cxnId="{182FB4FC-1A86-452E-839E-4CEEBE3805D7}">
      <dgm:prSet/>
      <dgm:spPr/>
      <dgm:t>
        <a:bodyPr/>
        <a:lstStyle/>
        <a:p>
          <a:endParaRPr lang="zh-TW" altLang="en-US"/>
        </a:p>
      </dgm:t>
    </dgm:pt>
    <dgm:pt modelId="{8A5A79D9-DDBE-4A84-82BB-CA99F633B96A}">
      <dgm:prSet/>
      <dgm:spPr/>
      <dgm:t>
        <a:bodyPr/>
        <a:lstStyle/>
        <a:p>
          <a:pPr rtl="0"/>
          <a:r>
            <a:rPr lang="zh-TW" b="1" dirty="0" smtClean="0"/>
            <a:t>虛擬主機</a:t>
          </a:r>
          <a:r>
            <a:rPr lang="en-US" altLang="zh-TW" b="1" dirty="0" smtClean="0"/>
            <a:t/>
          </a:r>
          <a:br>
            <a:rPr lang="en-US" altLang="zh-TW" b="1" dirty="0" smtClean="0"/>
          </a:br>
          <a:r>
            <a:rPr lang="en-US" b="1" dirty="0" smtClean="0"/>
            <a:t>(Virtual Server)</a:t>
          </a:r>
          <a:endParaRPr lang="zh-TW" dirty="0"/>
        </a:p>
      </dgm:t>
    </dgm:pt>
    <dgm:pt modelId="{191C3532-A1D6-4241-A449-29C084AB0E3D}" type="parTrans" cxnId="{EADBECDB-778F-4CB5-83AE-638B4AB242E2}">
      <dgm:prSet/>
      <dgm:spPr/>
      <dgm:t>
        <a:bodyPr/>
        <a:lstStyle/>
        <a:p>
          <a:endParaRPr lang="zh-TW" altLang="en-US"/>
        </a:p>
      </dgm:t>
    </dgm:pt>
    <dgm:pt modelId="{C75D064B-C1D1-4545-A32E-6958B3B7ACC0}" type="sibTrans" cxnId="{EADBECDB-778F-4CB5-83AE-638B4AB242E2}">
      <dgm:prSet/>
      <dgm:spPr/>
      <dgm:t>
        <a:bodyPr/>
        <a:lstStyle/>
        <a:p>
          <a:endParaRPr lang="zh-TW" altLang="en-US"/>
        </a:p>
      </dgm:t>
    </dgm:pt>
    <dgm:pt modelId="{8847BED9-45A3-4215-BEF4-670D51C145F1}">
      <dgm:prSet/>
      <dgm:spPr/>
      <dgm:t>
        <a:bodyPr/>
        <a:lstStyle/>
        <a:p>
          <a:pPr rtl="0"/>
          <a:r>
            <a:rPr lang="zh-TW" b="1" dirty="0" smtClean="0"/>
            <a:t>是基於共享資源的概念，就是把一台主機以特殊的軟硬體技術分成多個虛擬主機，每台虛擬主機均具有獨立的網域名稱與伺服器功能。</a:t>
          </a:r>
          <a:endParaRPr lang="zh-TW" dirty="0"/>
        </a:p>
      </dgm:t>
    </dgm:pt>
    <dgm:pt modelId="{0E65565A-9449-445E-8631-BBB37C141B00}" type="parTrans" cxnId="{6E1EDF3D-0B62-4E01-B1E1-DEB11834372F}">
      <dgm:prSet/>
      <dgm:spPr/>
      <dgm:t>
        <a:bodyPr/>
        <a:lstStyle/>
        <a:p>
          <a:endParaRPr lang="zh-TW" altLang="en-US"/>
        </a:p>
      </dgm:t>
    </dgm:pt>
    <dgm:pt modelId="{71EB6E7B-89F4-406F-AF4D-367A630A15A9}" type="sibTrans" cxnId="{6E1EDF3D-0B62-4E01-B1E1-DEB11834372F}">
      <dgm:prSet/>
      <dgm:spPr/>
      <dgm:t>
        <a:bodyPr/>
        <a:lstStyle/>
        <a:p>
          <a:endParaRPr lang="zh-TW" altLang="en-US"/>
        </a:p>
      </dgm:t>
    </dgm:pt>
    <dgm:pt modelId="{1DE91AB0-B0D2-4AC3-94A6-C3B5FA9E1695}" type="pres">
      <dgm:prSet presAssocID="{6BE5809F-D843-4BE3-889D-36171B716EB4}" presName="Name0" presStyleCnt="0">
        <dgm:presLayoutVars>
          <dgm:dir/>
          <dgm:animLvl val="lvl"/>
          <dgm:resizeHandles val="exact"/>
        </dgm:presLayoutVars>
      </dgm:prSet>
      <dgm:spPr/>
      <dgm:t>
        <a:bodyPr/>
        <a:lstStyle/>
        <a:p>
          <a:endParaRPr lang="zh-TW" altLang="en-US"/>
        </a:p>
      </dgm:t>
    </dgm:pt>
    <dgm:pt modelId="{EF7A8C5B-7872-4B30-A5C8-75094D27E0E8}" type="pres">
      <dgm:prSet presAssocID="{687D5AEF-0F87-48C1-8539-D3889A0E3821}" presName="composite" presStyleCnt="0"/>
      <dgm:spPr/>
      <dgm:t>
        <a:bodyPr/>
        <a:lstStyle/>
        <a:p>
          <a:endParaRPr lang="zh-TW" altLang="en-US"/>
        </a:p>
      </dgm:t>
    </dgm:pt>
    <dgm:pt modelId="{E8151A4A-7CB0-49C2-9E98-6BEF079FF572}" type="pres">
      <dgm:prSet presAssocID="{687D5AEF-0F87-48C1-8539-D3889A0E3821}" presName="parTx" presStyleLbl="alignNode1" presStyleIdx="0" presStyleCnt="3">
        <dgm:presLayoutVars>
          <dgm:chMax val="0"/>
          <dgm:chPref val="0"/>
          <dgm:bulletEnabled val="1"/>
        </dgm:presLayoutVars>
      </dgm:prSet>
      <dgm:spPr/>
      <dgm:t>
        <a:bodyPr/>
        <a:lstStyle/>
        <a:p>
          <a:endParaRPr lang="zh-TW" altLang="en-US"/>
        </a:p>
      </dgm:t>
    </dgm:pt>
    <dgm:pt modelId="{A43E0015-9541-4FEF-92C7-3000BEDF50DD}" type="pres">
      <dgm:prSet presAssocID="{687D5AEF-0F87-48C1-8539-D3889A0E3821}" presName="desTx" presStyleLbl="alignAccFollowNode1" presStyleIdx="0" presStyleCnt="3">
        <dgm:presLayoutVars>
          <dgm:bulletEnabled val="1"/>
        </dgm:presLayoutVars>
      </dgm:prSet>
      <dgm:spPr/>
      <dgm:t>
        <a:bodyPr/>
        <a:lstStyle/>
        <a:p>
          <a:endParaRPr lang="zh-TW" altLang="en-US"/>
        </a:p>
      </dgm:t>
    </dgm:pt>
    <dgm:pt modelId="{2A1B326B-A371-4F3A-9D65-DB40E015A340}" type="pres">
      <dgm:prSet presAssocID="{726203ED-463D-4491-A232-FCE68C3F7AC3}" presName="space" presStyleCnt="0"/>
      <dgm:spPr/>
      <dgm:t>
        <a:bodyPr/>
        <a:lstStyle/>
        <a:p>
          <a:endParaRPr lang="zh-TW" altLang="en-US"/>
        </a:p>
      </dgm:t>
    </dgm:pt>
    <dgm:pt modelId="{EB8C5F67-FCF8-425A-A3F5-F4D48B152B2E}" type="pres">
      <dgm:prSet presAssocID="{5EE836A8-EA1D-413C-ADD1-D42E5D1E81C6}" presName="composite" presStyleCnt="0"/>
      <dgm:spPr/>
      <dgm:t>
        <a:bodyPr/>
        <a:lstStyle/>
        <a:p>
          <a:endParaRPr lang="zh-TW" altLang="en-US"/>
        </a:p>
      </dgm:t>
    </dgm:pt>
    <dgm:pt modelId="{747E2BD3-BB25-4B07-8B8D-477A75112F76}" type="pres">
      <dgm:prSet presAssocID="{5EE836A8-EA1D-413C-ADD1-D42E5D1E81C6}" presName="parTx" presStyleLbl="alignNode1" presStyleIdx="1" presStyleCnt="3">
        <dgm:presLayoutVars>
          <dgm:chMax val="0"/>
          <dgm:chPref val="0"/>
          <dgm:bulletEnabled val="1"/>
        </dgm:presLayoutVars>
      </dgm:prSet>
      <dgm:spPr/>
      <dgm:t>
        <a:bodyPr/>
        <a:lstStyle/>
        <a:p>
          <a:endParaRPr lang="zh-TW" altLang="en-US"/>
        </a:p>
      </dgm:t>
    </dgm:pt>
    <dgm:pt modelId="{98B75110-EBF0-4A67-A510-C46A4124C4EA}" type="pres">
      <dgm:prSet presAssocID="{5EE836A8-EA1D-413C-ADD1-D42E5D1E81C6}" presName="desTx" presStyleLbl="alignAccFollowNode1" presStyleIdx="1" presStyleCnt="3">
        <dgm:presLayoutVars>
          <dgm:bulletEnabled val="1"/>
        </dgm:presLayoutVars>
      </dgm:prSet>
      <dgm:spPr/>
      <dgm:t>
        <a:bodyPr/>
        <a:lstStyle/>
        <a:p>
          <a:endParaRPr lang="zh-TW" altLang="en-US"/>
        </a:p>
      </dgm:t>
    </dgm:pt>
    <dgm:pt modelId="{89957EF4-977C-4E54-A8AB-12BC0FCC742D}" type="pres">
      <dgm:prSet presAssocID="{0C012EE7-F7A0-4C61-A064-6F8A7DFD9655}" presName="space" presStyleCnt="0"/>
      <dgm:spPr/>
      <dgm:t>
        <a:bodyPr/>
        <a:lstStyle/>
        <a:p>
          <a:endParaRPr lang="zh-TW" altLang="en-US"/>
        </a:p>
      </dgm:t>
    </dgm:pt>
    <dgm:pt modelId="{DC9A784C-AD7A-4BFC-A42E-F6E687680C79}" type="pres">
      <dgm:prSet presAssocID="{8A5A79D9-DDBE-4A84-82BB-CA99F633B96A}" presName="composite" presStyleCnt="0"/>
      <dgm:spPr/>
      <dgm:t>
        <a:bodyPr/>
        <a:lstStyle/>
        <a:p>
          <a:endParaRPr lang="zh-TW" altLang="en-US"/>
        </a:p>
      </dgm:t>
    </dgm:pt>
    <dgm:pt modelId="{5239CFBF-A209-49AB-8494-5844C3C1354B}" type="pres">
      <dgm:prSet presAssocID="{8A5A79D9-DDBE-4A84-82BB-CA99F633B96A}" presName="parTx" presStyleLbl="alignNode1" presStyleIdx="2" presStyleCnt="3">
        <dgm:presLayoutVars>
          <dgm:chMax val="0"/>
          <dgm:chPref val="0"/>
          <dgm:bulletEnabled val="1"/>
        </dgm:presLayoutVars>
      </dgm:prSet>
      <dgm:spPr/>
      <dgm:t>
        <a:bodyPr/>
        <a:lstStyle/>
        <a:p>
          <a:endParaRPr lang="zh-TW" altLang="en-US"/>
        </a:p>
      </dgm:t>
    </dgm:pt>
    <dgm:pt modelId="{1F118E7F-0F78-4889-8726-A5745C2F7287}" type="pres">
      <dgm:prSet presAssocID="{8A5A79D9-DDBE-4A84-82BB-CA99F633B96A}" presName="desTx" presStyleLbl="alignAccFollowNode1" presStyleIdx="2" presStyleCnt="3">
        <dgm:presLayoutVars>
          <dgm:bulletEnabled val="1"/>
        </dgm:presLayoutVars>
      </dgm:prSet>
      <dgm:spPr/>
      <dgm:t>
        <a:bodyPr/>
        <a:lstStyle/>
        <a:p>
          <a:endParaRPr lang="zh-TW" altLang="en-US"/>
        </a:p>
      </dgm:t>
    </dgm:pt>
  </dgm:ptLst>
  <dgm:cxnLst>
    <dgm:cxn modelId="{B0919E72-D395-40E5-BE32-4D7A642405AB}" type="presOf" srcId="{8A5A79D9-DDBE-4A84-82BB-CA99F633B96A}" destId="{5239CFBF-A209-49AB-8494-5844C3C1354B}" srcOrd="0" destOrd="0" presId="urn:microsoft.com/office/officeart/2005/8/layout/hList1"/>
    <dgm:cxn modelId="{AB89461A-4CC5-4F5C-A799-9FB68B874767}" type="presOf" srcId="{6BE5809F-D843-4BE3-889D-36171B716EB4}" destId="{1DE91AB0-B0D2-4AC3-94A6-C3B5FA9E1695}" srcOrd="0" destOrd="0" presId="urn:microsoft.com/office/officeart/2005/8/layout/hList1"/>
    <dgm:cxn modelId="{17C6CEA2-41E4-42C1-8247-DDD8435690A5}" type="presOf" srcId="{687D5AEF-0F87-48C1-8539-D3889A0E3821}" destId="{E8151A4A-7CB0-49C2-9E98-6BEF079FF572}" srcOrd="0" destOrd="0" presId="urn:microsoft.com/office/officeart/2005/8/layout/hList1"/>
    <dgm:cxn modelId="{6E1EDF3D-0B62-4E01-B1E1-DEB11834372F}" srcId="{8A5A79D9-DDBE-4A84-82BB-CA99F633B96A}" destId="{8847BED9-45A3-4215-BEF4-670D51C145F1}" srcOrd="0" destOrd="0" parTransId="{0E65565A-9449-445E-8631-BBB37C141B00}" sibTransId="{71EB6E7B-89F4-406F-AF4D-367A630A15A9}"/>
    <dgm:cxn modelId="{AE900570-2A4B-448E-A2C4-AEBC3B3F3F06}" srcId="{6BE5809F-D843-4BE3-889D-36171B716EB4}" destId="{687D5AEF-0F87-48C1-8539-D3889A0E3821}" srcOrd="0" destOrd="0" parTransId="{B9EB6A30-EFB7-4DED-B560-5C144E655B87}" sibTransId="{726203ED-463D-4491-A232-FCE68C3F7AC3}"/>
    <dgm:cxn modelId="{182FB4FC-1A86-452E-839E-4CEEBE3805D7}" srcId="{5EE836A8-EA1D-413C-ADD1-D42E5D1E81C6}" destId="{A468FF56-0777-4101-B5CF-1EA247065D8E}" srcOrd="0" destOrd="0" parTransId="{D9C7A246-EF40-44B4-82CC-CE867DC8D9FE}" sibTransId="{230312D5-D05A-4DA2-91D7-3D9744B0827C}"/>
    <dgm:cxn modelId="{9B4F1D8E-2DEB-487A-B55C-2C072CEF880C}" srcId="{687D5AEF-0F87-48C1-8539-D3889A0E3821}" destId="{80EEBE93-45C5-4B24-B470-35ABC31544B1}" srcOrd="0" destOrd="0" parTransId="{DF75269D-7234-49A1-A599-1A5E52DF26B5}" sibTransId="{A20F96C6-DA6B-401B-B444-ACFAC885E906}"/>
    <dgm:cxn modelId="{C7BF9CDB-D9B3-4E34-9651-030146F62F63}" type="presOf" srcId="{5EE836A8-EA1D-413C-ADD1-D42E5D1E81C6}" destId="{747E2BD3-BB25-4B07-8B8D-477A75112F76}" srcOrd="0" destOrd="0" presId="urn:microsoft.com/office/officeart/2005/8/layout/hList1"/>
    <dgm:cxn modelId="{905EB65C-406F-43BA-9F3C-D26D588B6DEE}" type="presOf" srcId="{80EEBE93-45C5-4B24-B470-35ABC31544B1}" destId="{A43E0015-9541-4FEF-92C7-3000BEDF50DD}" srcOrd="0" destOrd="0" presId="urn:microsoft.com/office/officeart/2005/8/layout/hList1"/>
    <dgm:cxn modelId="{4CF8554F-6A0E-4D6A-8496-A52036CF16ED}" type="presOf" srcId="{8847BED9-45A3-4215-BEF4-670D51C145F1}" destId="{1F118E7F-0F78-4889-8726-A5745C2F7287}" srcOrd="0" destOrd="0" presId="urn:microsoft.com/office/officeart/2005/8/layout/hList1"/>
    <dgm:cxn modelId="{EADBECDB-778F-4CB5-83AE-638B4AB242E2}" srcId="{6BE5809F-D843-4BE3-889D-36171B716EB4}" destId="{8A5A79D9-DDBE-4A84-82BB-CA99F633B96A}" srcOrd="2" destOrd="0" parTransId="{191C3532-A1D6-4241-A449-29C084AB0E3D}" sibTransId="{C75D064B-C1D1-4545-A32E-6958B3B7ACC0}"/>
    <dgm:cxn modelId="{D3319AA4-3170-4457-9E13-B9C89672BDFD}" srcId="{6BE5809F-D843-4BE3-889D-36171B716EB4}" destId="{5EE836A8-EA1D-413C-ADD1-D42E5D1E81C6}" srcOrd="1" destOrd="0" parTransId="{158B437A-CFB1-41FA-9A0B-F8E99A26C273}" sibTransId="{0C012EE7-F7A0-4C61-A064-6F8A7DFD9655}"/>
    <dgm:cxn modelId="{52F714DF-58AC-4D13-9528-59694223D75F}" type="presOf" srcId="{A468FF56-0777-4101-B5CF-1EA247065D8E}" destId="{98B75110-EBF0-4A67-A510-C46A4124C4EA}" srcOrd="0" destOrd="0" presId="urn:microsoft.com/office/officeart/2005/8/layout/hList1"/>
    <dgm:cxn modelId="{75E7D774-6371-4F89-BE79-CCC330CD0047}" type="presParOf" srcId="{1DE91AB0-B0D2-4AC3-94A6-C3B5FA9E1695}" destId="{EF7A8C5B-7872-4B30-A5C8-75094D27E0E8}" srcOrd="0" destOrd="0" presId="urn:microsoft.com/office/officeart/2005/8/layout/hList1"/>
    <dgm:cxn modelId="{796EAAD2-F4CF-4C8C-8695-9FE46DD6845E}" type="presParOf" srcId="{EF7A8C5B-7872-4B30-A5C8-75094D27E0E8}" destId="{E8151A4A-7CB0-49C2-9E98-6BEF079FF572}" srcOrd="0" destOrd="0" presId="urn:microsoft.com/office/officeart/2005/8/layout/hList1"/>
    <dgm:cxn modelId="{4D5B72E0-72A1-43F2-BB7E-D168603BF519}" type="presParOf" srcId="{EF7A8C5B-7872-4B30-A5C8-75094D27E0E8}" destId="{A43E0015-9541-4FEF-92C7-3000BEDF50DD}" srcOrd="1" destOrd="0" presId="urn:microsoft.com/office/officeart/2005/8/layout/hList1"/>
    <dgm:cxn modelId="{9F625E85-2576-45EA-A270-0A1F3EABFA62}" type="presParOf" srcId="{1DE91AB0-B0D2-4AC3-94A6-C3B5FA9E1695}" destId="{2A1B326B-A371-4F3A-9D65-DB40E015A340}" srcOrd="1" destOrd="0" presId="urn:microsoft.com/office/officeart/2005/8/layout/hList1"/>
    <dgm:cxn modelId="{7B94FEB3-B43E-4666-8557-FD70568014D7}" type="presParOf" srcId="{1DE91AB0-B0D2-4AC3-94A6-C3B5FA9E1695}" destId="{EB8C5F67-FCF8-425A-A3F5-F4D48B152B2E}" srcOrd="2" destOrd="0" presId="urn:microsoft.com/office/officeart/2005/8/layout/hList1"/>
    <dgm:cxn modelId="{50E17EB1-7CD1-4B3A-85D7-14113291C4DC}" type="presParOf" srcId="{EB8C5F67-FCF8-425A-A3F5-F4D48B152B2E}" destId="{747E2BD3-BB25-4B07-8B8D-477A75112F76}" srcOrd="0" destOrd="0" presId="urn:microsoft.com/office/officeart/2005/8/layout/hList1"/>
    <dgm:cxn modelId="{86A922EC-7341-4D8F-8F77-353A4354EB4E}" type="presParOf" srcId="{EB8C5F67-FCF8-425A-A3F5-F4D48B152B2E}" destId="{98B75110-EBF0-4A67-A510-C46A4124C4EA}" srcOrd="1" destOrd="0" presId="urn:microsoft.com/office/officeart/2005/8/layout/hList1"/>
    <dgm:cxn modelId="{5A020E8D-33BF-45C1-9A89-9A39E9351D3F}" type="presParOf" srcId="{1DE91AB0-B0D2-4AC3-94A6-C3B5FA9E1695}" destId="{89957EF4-977C-4E54-A8AB-12BC0FCC742D}" srcOrd="3" destOrd="0" presId="urn:microsoft.com/office/officeart/2005/8/layout/hList1"/>
    <dgm:cxn modelId="{7BFA0AA6-49D7-4B74-96FE-0DDFEC728ABC}" type="presParOf" srcId="{1DE91AB0-B0D2-4AC3-94A6-C3B5FA9E1695}" destId="{DC9A784C-AD7A-4BFC-A42E-F6E687680C79}" srcOrd="4" destOrd="0" presId="urn:microsoft.com/office/officeart/2005/8/layout/hList1"/>
    <dgm:cxn modelId="{D3FDCC5A-71F3-4AC3-B3E2-C77B9CD141E4}" type="presParOf" srcId="{DC9A784C-AD7A-4BFC-A42E-F6E687680C79}" destId="{5239CFBF-A209-49AB-8494-5844C3C1354B}" srcOrd="0" destOrd="0" presId="urn:microsoft.com/office/officeart/2005/8/layout/hList1"/>
    <dgm:cxn modelId="{0EB181FD-8FB9-4C9C-BA7F-EBD658F4BFB0}" type="presParOf" srcId="{DC9A784C-AD7A-4BFC-A42E-F6E687680C79}" destId="{1F118E7F-0F78-4889-8726-A5745C2F72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DAFDD-7267-4092-9391-951C2749B369}">
      <dsp:nvSpPr>
        <dsp:cNvPr id="0" name=""/>
        <dsp:cNvSpPr/>
      </dsp:nvSpPr>
      <dsp:spPr>
        <a:xfrm>
          <a:off x="0" y="848344"/>
          <a:ext cx="2571749" cy="1543050"/>
        </a:xfrm>
        <a:prstGeom prst="rect">
          <a:avLst/>
        </a:prstGeom>
        <a:solidFill>
          <a:schemeClr val="accent2">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kumimoji="1" lang="zh-TW" altLang="en-US" sz="2800" b="1" kern="1200" dirty="0" smtClean="0"/>
            <a:t>便利的消費</a:t>
          </a:r>
          <a:r>
            <a:rPr kumimoji="1" lang="en-US" altLang="zh-TW" sz="2800" b="1" kern="1200" dirty="0" smtClean="0"/>
            <a:t/>
          </a:r>
          <a:br>
            <a:rPr kumimoji="1" lang="en-US" altLang="zh-TW" sz="2800" b="1" kern="1200" dirty="0" smtClean="0"/>
          </a:br>
          <a:r>
            <a:rPr kumimoji="1" lang="zh-TW" altLang="en-US" sz="2800" b="1" kern="1200" dirty="0" smtClean="0"/>
            <a:t>環境</a:t>
          </a:r>
          <a:endParaRPr lang="zh-TW" altLang="en-US" sz="2800" kern="1200" dirty="0"/>
        </a:p>
      </dsp:txBody>
      <dsp:txXfrm>
        <a:off x="0" y="848344"/>
        <a:ext cx="2571749" cy="1543050"/>
      </dsp:txXfrm>
    </dsp:sp>
    <dsp:sp modelId="{367CF5CA-5FA5-4E96-8DA9-2FBF9113E44E}">
      <dsp:nvSpPr>
        <dsp:cNvPr id="0" name=""/>
        <dsp:cNvSpPr/>
      </dsp:nvSpPr>
      <dsp:spPr>
        <a:xfrm>
          <a:off x="2828925" y="848344"/>
          <a:ext cx="2571749" cy="1543050"/>
        </a:xfrm>
        <a:prstGeom prst="rect">
          <a:avLst/>
        </a:prstGeom>
        <a:solidFill>
          <a:schemeClr val="accent3">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kumimoji="1" lang="zh-TW" altLang="en-US" sz="2800" b="1" kern="1200" smtClean="0"/>
            <a:t>最即時的互動</a:t>
          </a:r>
          <a:endParaRPr lang="zh-TW" altLang="en-US" sz="2800" kern="1200"/>
        </a:p>
      </dsp:txBody>
      <dsp:txXfrm>
        <a:off x="2828925" y="848344"/>
        <a:ext cx="2571749" cy="1543050"/>
      </dsp:txXfrm>
    </dsp:sp>
    <dsp:sp modelId="{84964493-9B62-487B-B849-C27B2C9C9A86}">
      <dsp:nvSpPr>
        <dsp:cNvPr id="0" name=""/>
        <dsp:cNvSpPr/>
      </dsp:nvSpPr>
      <dsp:spPr>
        <a:xfrm>
          <a:off x="5657849" y="848344"/>
          <a:ext cx="2571749" cy="1543050"/>
        </a:xfrm>
        <a:prstGeom prst="rect">
          <a:avLst/>
        </a:prstGeom>
        <a:solidFill>
          <a:schemeClr val="accent4">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kumimoji="1" lang="zh-TW" altLang="en-US" sz="2800" b="1" kern="1200" dirty="0" smtClean="0"/>
            <a:t>降低成本</a:t>
          </a:r>
          <a:endParaRPr lang="zh-TW" altLang="en-US" sz="2800" kern="1200" dirty="0"/>
        </a:p>
      </dsp:txBody>
      <dsp:txXfrm>
        <a:off x="5657849" y="848344"/>
        <a:ext cx="2571749" cy="1543050"/>
      </dsp:txXfrm>
    </dsp:sp>
    <dsp:sp modelId="{AC3794F2-3EE6-4C09-806A-C7A1606809A9}">
      <dsp:nvSpPr>
        <dsp:cNvPr id="0" name=""/>
        <dsp:cNvSpPr/>
      </dsp:nvSpPr>
      <dsp:spPr>
        <a:xfrm>
          <a:off x="1414462" y="2648570"/>
          <a:ext cx="2571749" cy="1543050"/>
        </a:xfrm>
        <a:prstGeom prst="rect">
          <a:avLst/>
        </a:prstGeom>
        <a:solidFill>
          <a:schemeClr val="accent5">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kumimoji="1" lang="zh-TW" altLang="en-US" sz="2800" b="1" kern="1200" smtClean="0"/>
            <a:t>增加交易效率</a:t>
          </a:r>
          <a:endParaRPr lang="zh-TW" altLang="en-US" sz="2800" kern="1200"/>
        </a:p>
      </dsp:txBody>
      <dsp:txXfrm>
        <a:off x="1414462" y="2648570"/>
        <a:ext cx="2571749" cy="1543050"/>
      </dsp:txXfrm>
    </dsp:sp>
    <dsp:sp modelId="{FF0B4A83-AF23-4FB7-8921-F49E8B71903B}">
      <dsp:nvSpPr>
        <dsp:cNvPr id="0" name=""/>
        <dsp:cNvSpPr/>
      </dsp:nvSpPr>
      <dsp:spPr>
        <a:xfrm>
          <a:off x="4243387" y="2648570"/>
          <a:ext cx="2571749" cy="1543050"/>
        </a:xfrm>
        <a:prstGeom prst="rect">
          <a:avLst/>
        </a:prstGeom>
        <a:solidFill>
          <a:schemeClr val="accent6">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kumimoji="1" lang="zh-TW" altLang="en-US" sz="2800" b="1" kern="1200" dirty="0" smtClean="0"/>
            <a:t>拓展市場</a:t>
          </a:r>
          <a:endParaRPr lang="zh-TW" altLang="en-US" sz="2800" kern="1200" dirty="0"/>
        </a:p>
      </dsp:txBody>
      <dsp:txXfrm>
        <a:off x="4243387" y="2648570"/>
        <a:ext cx="2571749" cy="1543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0AEE8-70FF-4B9E-AA24-B5297FFAF507}">
      <dsp:nvSpPr>
        <dsp:cNvPr id="0" name=""/>
        <dsp:cNvSpPr/>
      </dsp:nvSpPr>
      <dsp:spPr>
        <a:xfrm>
          <a:off x="3078916" y="1137622"/>
          <a:ext cx="1524078" cy="1524078"/>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8D43487A-7304-4D80-BE07-34517A6F8B17}">
      <dsp:nvSpPr>
        <dsp:cNvPr id="0" name=""/>
        <dsp:cNvSpPr/>
      </dsp:nvSpPr>
      <dsp:spPr>
        <a:xfrm>
          <a:off x="2888407" y="0"/>
          <a:ext cx="1905097" cy="10377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2889250" rtl="0">
            <a:lnSpc>
              <a:spcPct val="90000"/>
            </a:lnSpc>
            <a:spcBef>
              <a:spcPct val="0"/>
            </a:spcBef>
            <a:spcAft>
              <a:spcPct val="35000"/>
            </a:spcAft>
          </a:pPr>
          <a:r>
            <a:rPr kumimoji="1" lang="en-US" sz="6500" b="1" kern="1200" smtClean="0"/>
            <a:t>G2B</a:t>
          </a:r>
          <a:endParaRPr lang="zh-TW" sz="6500" kern="1200" dirty="0"/>
        </a:p>
      </dsp:txBody>
      <dsp:txXfrm>
        <a:off x="2888407" y="0"/>
        <a:ext cx="1905097" cy="1037796"/>
      </dsp:txXfrm>
    </dsp:sp>
    <dsp:sp modelId="{86DDB406-F684-4751-BB47-4B5DC4B659D8}">
      <dsp:nvSpPr>
        <dsp:cNvPr id="0" name=""/>
        <dsp:cNvSpPr/>
      </dsp:nvSpPr>
      <dsp:spPr>
        <a:xfrm>
          <a:off x="3573607" y="1423263"/>
          <a:ext cx="1524078" cy="1524078"/>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3E50A358-9E13-49A1-BE57-B917324DCDA9}">
      <dsp:nvSpPr>
        <dsp:cNvPr id="0" name=""/>
        <dsp:cNvSpPr/>
      </dsp:nvSpPr>
      <dsp:spPr>
        <a:xfrm>
          <a:off x="5210721" y="988377"/>
          <a:ext cx="1805397" cy="113663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2889250" rtl="0">
            <a:lnSpc>
              <a:spcPct val="90000"/>
            </a:lnSpc>
            <a:spcBef>
              <a:spcPct val="0"/>
            </a:spcBef>
            <a:spcAft>
              <a:spcPct val="35000"/>
            </a:spcAft>
          </a:pPr>
          <a:r>
            <a:rPr kumimoji="1" lang="en-US" sz="6500" b="1" kern="1200" dirty="0" smtClean="0"/>
            <a:t>B2B</a:t>
          </a:r>
          <a:endParaRPr lang="zh-TW" sz="6500" kern="1200" dirty="0"/>
        </a:p>
      </dsp:txBody>
      <dsp:txXfrm>
        <a:off x="5210721" y="988377"/>
        <a:ext cx="1805397" cy="1136634"/>
      </dsp:txXfrm>
    </dsp:sp>
    <dsp:sp modelId="{B3D2593B-1877-4346-998D-2F648875ED93}">
      <dsp:nvSpPr>
        <dsp:cNvPr id="0" name=""/>
        <dsp:cNvSpPr/>
      </dsp:nvSpPr>
      <dsp:spPr>
        <a:xfrm>
          <a:off x="3573607" y="1994545"/>
          <a:ext cx="1524078" cy="1524078"/>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A2F7997D-2BE3-4FB3-B32B-33908FAB8B11}">
      <dsp:nvSpPr>
        <dsp:cNvPr id="0" name=""/>
        <dsp:cNvSpPr/>
      </dsp:nvSpPr>
      <dsp:spPr>
        <a:xfrm>
          <a:off x="5210721" y="2683445"/>
          <a:ext cx="1805397" cy="127006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2889250" rtl="0">
            <a:lnSpc>
              <a:spcPct val="90000"/>
            </a:lnSpc>
            <a:spcBef>
              <a:spcPct val="0"/>
            </a:spcBef>
            <a:spcAft>
              <a:spcPct val="35000"/>
            </a:spcAft>
          </a:pPr>
          <a:r>
            <a:rPr kumimoji="1" lang="en-US" sz="6500" b="1" kern="1200" smtClean="0"/>
            <a:t>B2C</a:t>
          </a:r>
          <a:endParaRPr lang="zh-TW" sz="6500" kern="1200" dirty="0"/>
        </a:p>
      </dsp:txBody>
      <dsp:txXfrm>
        <a:off x="5210721" y="2683445"/>
        <a:ext cx="1805397" cy="1270065"/>
      </dsp:txXfrm>
    </dsp:sp>
    <dsp:sp modelId="{42BADD9C-F5D2-4DCD-9D34-F6D421B97C25}">
      <dsp:nvSpPr>
        <dsp:cNvPr id="0" name=""/>
        <dsp:cNvSpPr/>
      </dsp:nvSpPr>
      <dsp:spPr>
        <a:xfrm>
          <a:off x="3078916" y="2280681"/>
          <a:ext cx="1524078" cy="1524078"/>
        </a:xfrm>
        <a:prstGeom prst="ellipse">
          <a:avLst/>
        </a:prstGeom>
        <a:solidFill>
          <a:schemeClr val="accent5">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1CC59DF-298E-44AB-8816-3A6ECA5265A3}">
      <dsp:nvSpPr>
        <dsp:cNvPr id="0" name=""/>
        <dsp:cNvSpPr/>
      </dsp:nvSpPr>
      <dsp:spPr>
        <a:xfrm>
          <a:off x="2888407" y="3904091"/>
          <a:ext cx="1905097" cy="10377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2889250" rtl="0">
            <a:lnSpc>
              <a:spcPct val="90000"/>
            </a:lnSpc>
            <a:spcBef>
              <a:spcPct val="0"/>
            </a:spcBef>
            <a:spcAft>
              <a:spcPct val="35000"/>
            </a:spcAft>
          </a:pPr>
          <a:r>
            <a:rPr kumimoji="1" lang="en-US" sz="6500" b="1" kern="1200" smtClean="0"/>
            <a:t>C2B</a:t>
          </a:r>
          <a:endParaRPr lang="zh-TW" sz="6500" kern="1200" dirty="0"/>
        </a:p>
      </dsp:txBody>
      <dsp:txXfrm>
        <a:off x="2888407" y="3904091"/>
        <a:ext cx="1905097" cy="1037796"/>
      </dsp:txXfrm>
    </dsp:sp>
    <dsp:sp modelId="{BF1A50E8-07F7-4C86-AEE6-4ED0D3AD5817}">
      <dsp:nvSpPr>
        <dsp:cNvPr id="0" name=""/>
        <dsp:cNvSpPr/>
      </dsp:nvSpPr>
      <dsp:spPr>
        <a:xfrm>
          <a:off x="2584226" y="1994545"/>
          <a:ext cx="1524078" cy="1524078"/>
        </a:xfrm>
        <a:prstGeom prst="ellipse">
          <a:avLst/>
        </a:prstGeom>
        <a:solidFill>
          <a:schemeClr val="accent6">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70D14E21-06BC-4375-9DCA-3819D2BB82B6}">
      <dsp:nvSpPr>
        <dsp:cNvPr id="0" name=""/>
        <dsp:cNvSpPr/>
      </dsp:nvSpPr>
      <dsp:spPr>
        <a:xfrm>
          <a:off x="665792" y="2683445"/>
          <a:ext cx="1805397" cy="127006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2889250" rtl="0">
            <a:lnSpc>
              <a:spcPct val="90000"/>
            </a:lnSpc>
            <a:spcBef>
              <a:spcPct val="0"/>
            </a:spcBef>
            <a:spcAft>
              <a:spcPct val="35000"/>
            </a:spcAft>
          </a:pPr>
          <a:r>
            <a:rPr kumimoji="1" lang="en-US" sz="6500" b="1" kern="1200" smtClean="0"/>
            <a:t>C2C</a:t>
          </a:r>
          <a:endParaRPr lang="zh-TW" sz="6500" kern="1200" dirty="0"/>
        </a:p>
      </dsp:txBody>
      <dsp:txXfrm>
        <a:off x="665792" y="2683445"/>
        <a:ext cx="1805397" cy="1270065"/>
      </dsp:txXfrm>
    </dsp:sp>
    <dsp:sp modelId="{79B297E4-2580-4222-8E84-A0CCD2E9E0A1}">
      <dsp:nvSpPr>
        <dsp:cNvPr id="0" name=""/>
        <dsp:cNvSpPr/>
      </dsp:nvSpPr>
      <dsp:spPr>
        <a:xfrm>
          <a:off x="2584226" y="1423263"/>
          <a:ext cx="1524078" cy="1524078"/>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207A274F-2937-4083-BA72-6749087F48B9}">
      <dsp:nvSpPr>
        <dsp:cNvPr id="0" name=""/>
        <dsp:cNvSpPr/>
      </dsp:nvSpPr>
      <dsp:spPr>
        <a:xfrm>
          <a:off x="665792" y="988377"/>
          <a:ext cx="1805397" cy="127006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2889250" rtl="0">
            <a:lnSpc>
              <a:spcPct val="90000"/>
            </a:lnSpc>
            <a:spcBef>
              <a:spcPct val="0"/>
            </a:spcBef>
            <a:spcAft>
              <a:spcPct val="35000"/>
            </a:spcAft>
          </a:pPr>
          <a:r>
            <a:rPr kumimoji="1" lang="en-US" sz="6500" b="1" kern="1200" smtClean="0"/>
            <a:t>O2O</a:t>
          </a:r>
          <a:endParaRPr lang="zh-TW" sz="6500" kern="1200" dirty="0"/>
        </a:p>
      </dsp:txBody>
      <dsp:txXfrm>
        <a:off x="665792" y="988377"/>
        <a:ext cx="1805397" cy="12700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8D86B-D4AF-44A0-8612-E2A3743DC322}">
      <dsp:nvSpPr>
        <dsp:cNvPr id="0" name=""/>
        <dsp:cNvSpPr/>
      </dsp:nvSpPr>
      <dsp:spPr>
        <a:xfrm>
          <a:off x="0" y="601708"/>
          <a:ext cx="7539177" cy="155767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5124" tIns="479044" rIns="585124" bIns="163576" numCol="1" spcCol="1270" anchor="t" anchorCtr="0">
          <a:noAutofit/>
        </a:bodyPr>
        <a:lstStyle/>
        <a:p>
          <a:pPr marL="228600" lvl="1" indent="-228600" algn="l" defTabSz="1022350" rtl="0">
            <a:lnSpc>
              <a:spcPct val="90000"/>
            </a:lnSpc>
            <a:spcBef>
              <a:spcPct val="0"/>
            </a:spcBef>
            <a:spcAft>
              <a:spcPct val="15000"/>
            </a:spcAft>
            <a:buChar char="••"/>
          </a:pPr>
          <a:r>
            <a:rPr lang="zh-TW" sz="2300" b="1" kern="1200" dirty="0" smtClean="0"/>
            <a:t>街口網絡推出的行動支付工具，消費者只要下載</a:t>
          </a:r>
          <a:r>
            <a:rPr lang="en-US" sz="2300" b="1" kern="1200" dirty="0" smtClean="0"/>
            <a:t>App </a:t>
          </a:r>
          <a:r>
            <a:rPr lang="zh-TW" sz="2300" b="1" kern="1200" dirty="0" smtClean="0"/>
            <a:t>後，綁定信用卡，即可使用行動支付服務。</a:t>
          </a:r>
          <a:endParaRPr lang="zh-TW" sz="2300" kern="1200" dirty="0"/>
        </a:p>
      </dsp:txBody>
      <dsp:txXfrm>
        <a:off x="0" y="601708"/>
        <a:ext cx="7539177" cy="1557674"/>
      </dsp:txXfrm>
    </dsp:sp>
    <dsp:sp modelId="{A6F0C475-8847-4F2A-8002-A0A9FAC498FA}">
      <dsp:nvSpPr>
        <dsp:cNvPr id="0" name=""/>
        <dsp:cNvSpPr/>
      </dsp:nvSpPr>
      <dsp:spPr>
        <a:xfrm>
          <a:off x="376958" y="262228"/>
          <a:ext cx="5277423" cy="6789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474" tIns="0" rIns="199474" bIns="0" numCol="1" spcCol="1270" anchor="ctr" anchorCtr="0">
          <a:noAutofit/>
        </a:bodyPr>
        <a:lstStyle/>
        <a:p>
          <a:pPr lvl="0" algn="l" defTabSz="1022350" rtl="0">
            <a:lnSpc>
              <a:spcPct val="90000"/>
            </a:lnSpc>
            <a:spcBef>
              <a:spcPct val="0"/>
            </a:spcBef>
            <a:spcAft>
              <a:spcPct val="35000"/>
            </a:spcAft>
          </a:pPr>
          <a:r>
            <a:rPr lang="zh-TW" sz="2300" b="1" kern="1200" smtClean="0"/>
            <a:t>街口支付</a:t>
          </a:r>
          <a:endParaRPr lang="zh-TW" sz="2300" kern="1200"/>
        </a:p>
      </dsp:txBody>
      <dsp:txXfrm>
        <a:off x="410102" y="295372"/>
        <a:ext cx="5211135"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19B2A-517A-40A0-A2F2-B5835EAD2EAD}">
      <dsp:nvSpPr>
        <dsp:cNvPr id="0" name=""/>
        <dsp:cNvSpPr/>
      </dsp:nvSpPr>
      <dsp:spPr>
        <a:xfrm>
          <a:off x="0" y="380621"/>
          <a:ext cx="7683192" cy="20286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301" tIns="479044" rIns="596301" bIns="163576" numCol="1" spcCol="1270" anchor="t" anchorCtr="0">
          <a:noAutofit/>
        </a:bodyPr>
        <a:lstStyle/>
        <a:p>
          <a:pPr marL="228600" lvl="1" indent="-228600" algn="l" defTabSz="1022350" rtl="0">
            <a:lnSpc>
              <a:spcPct val="90000"/>
            </a:lnSpc>
            <a:spcBef>
              <a:spcPct val="0"/>
            </a:spcBef>
            <a:spcAft>
              <a:spcPct val="15000"/>
            </a:spcAft>
            <a:buChar char="••"/>
          </a:pPr>
          <a:r>
            <a:rPr lang="zh-TW" sz="2300" b="1" kern="1200" smtClean="0"/>
            <a:t>是由政府發展的國家級行動支付品牌，是以金融卡及信用卡為支付工具，消費者可下載「台灣行動支付」</a:t>
          </a:r>
          <a:r>
            <a:rPr lang="en-US" sz="2300" b="1" kern="1200" smtClean="0"/>
            <a:t>App </a:t>
          </a:r>
          <a:r>
            <a:rPr lang="zh-TW" sz="2300" b="1" kern="1200" smtClean="0"/>
            <a:t>進行感應付款或掃碼付款。</a:t>
          </a:r>
          <a:endParaRPr lang="zh-TW" sz="2300" kern="1200"/>
        </a:p>
      </dsp:txBody>
      <dsp:txXfrm>
        <a:off x="0" y="380621"/>
        <a:ext cx="7683192" cy="2028600"/>
      </dsp:txXfrm>
    </dsp:sp>
    <dsp:sp modelId="{AAAD0701-A21D-4921-ADF4-A7F7CC4AE597}">
      <dsp:nvSpPr>
        <dsp:cNvPr id="0" name=""/>
        <dsp:cNvSpPr/>
      </dsp:nvSpPr>
      <dsp:spPr>
        <a:xfrm>
          <a:off x="384159" y="41141"/>
          <a:ext cx="5378234" cy="6789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84" tIns="0" rIns="203284" bIns="0" numCol="1" spcCol="1270" anchor="ctr" anchorCtr="0">
          <a:noAutofit/>
        </a:bodyPr>
        <a:lstStyle/>
        <a:p>
          <a:pPr lvl="0" algn="l" defTabSz="1022350" rtl="0">
            <a:lnSpc>
              <a:spcPct val="90000"/>
            </a:lnSpc>
            <a:spcBef>
              <a:spcPct val="0"/>
            </a:spcBef>
            <a:spcAft>
              <a:spcPct val="35000"/>
            </a:spcAft>
          </a:pPr>
          <a:r>
            <a:rPr lang="zh-TW" sz="2300" b="1" kern="1200" smtClean="0"/>
            <a:t>台灣</a:t>
          </a:r>
          <a:r>
            <a:rPr lang="en-US" sz="2300" b="1" kern="1200" smtClean="0"/>
            <a:t>Pay</a:t>
          </a:r>
          <a:endParaRPr lang="zh-TW" sz="2300" kern="1200"/>
        </a:p>
      </dsp:txBody>
      <dsp:txXfrm>
        <a:off x="417303" y="74285"/>
        <a:ext cx="5311946" cy="612672"/>
      </dsp:txXfrm>
    </dsp:sp>
    <dsp:sp modelId="{9D8F7925-1666-4CED-AFDC-A02155863E39}">
      <dsp:nvSpPr>
        <dsp:cNvPr id="0" name=""/>
        <dsp:cNvSpPr/>
      </dsp:nvSpPr>
      <dsp:spPr>
        <a:xfrm>
          <a:off x="0" y="2872902"/>
          <a:ext cx="7683192" cy="2028600"/>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301" tIns="479044" rIns="596301" bIns="163576" numCol="1" spcCol="1270" anchor="t" anchorCtr="0">
          <a:noAutofit/>
        </a:bodyPr>
        <a:lstStyle/>
        <a:p>
          <a:pPr marL="228600" lvl="1" indent="-228600" algn="l" defTabSz="1022350" rtl="0">
            <a:lnSpc>
              <a:spcPct val="90000"/>
            </a:lnSpc>
            <a:spcBef>
              <a:spcPct val="0"/>
            </a:spcBef>
            <a:spcAft>
              <a:spcPct val="15000"/>
            </a:spcAft>
            <a:buChar char="••"/>
          </a:pPr>
          <a:r>
            <a:rPr lang="zh-TW" sz="2300" b="1" kern="1200" smtClean="0"/>
            <a:t>提供多元金流服務，如：超商繳款、線上金流、信用卡刷卡、</a:t>
          </a:r>
          <a:r>
            <a:rPr lang="en-US" sz="2300" b="1" kern="1200" smtClean="0"/>
            <a:t>ATM</a:t>
          </a:r>
          <a:r>
            <a:rPr lang="zh-TW" sz="2300" b="1" kern="1200" smtClean="0"/>
            <a:t>轉帳、快速收款連結、物流寄送、超商到店取貨付款、電子發票等。</a:t>
          </a:r>
          <a:endParaRPr lang="zh-TW" sz="2300" kern="1200"/>
        </a:p>
      </dsp:txBody>
      <dsp:txXfrm>
        <a:off x="0" y="2872902"/>
        <a:ext cx="7683192" cy="2028600"/>
      </dsp:txXfrm>
    </dsp:sp>
    <dsp:sp modelId="{20E8D7C1-CE16-4806-91FF-2594E3111306}">
      <dsp:nvSpPr>
        <dsp:cNvPr id="0" name=""/>
        <dsp:cNvSpPr/>
      </dsp:nvSpPr>
      <dsp:spPr>
        <a:xfrm>
          <a:off x="384159" y="2533422"/>
          <a:ext cx="5378234" cy="6789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84" tIns="0" rIns="203284" bIns="0" numCol="1" spcCol="1270" anchor="ctr" anchorCtr="0">
          <a:noAutofit/>
        </a:bodyPr>
        <a:lstStyle/>
        <a:p>
          <a:pPr lvl="0" algn="l" defTabSz="1022350" rtl="0">
            <a:lnSpc>
              <a:spcPct val="90000"/>
            </a:lnSpc>
            <a:spcBef>
              <a:spcPct val="0"/>
            </a:spcBef>
            <a:spcAft>
              <a:spcPct val="35000"/>
            </a:spcAft>
          </a:pPr>
          <a:r>
            <a:rPr lang="zh-TW" sz="2300" b="1" kern="1200" smtClean="0"/>
            <a:t>歐付寶</a:t>
          </a:r>
          <a:endParaRPr lang="zh-TW" sz="2300" kern="1200"/>
        </a:p>
      </dsp:txBody>
      <dsp:txXfrm>
        <a:off x="417303" y="2566566"/>
        <a:ext cx="5311946"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4C317C-4FAF-4111-A3E1-04F0AF5DEEC5}">
      <dsp:nvSpPr>
        <dsp:cNvPr id="0" name=""/>
        <dsp:cNvSpPr/>
      </dsp:nvSpPr>
      <dsp:spPr>
        <a:xfrm>
          <a:off x="0" y="689842"/>
          <a:ext cx="7683192" cy="3616199"/>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301" tIns="583184" rIns="596301" bIns="199136" numCol="1" spcCol="1270" anchor="t" anchorCtr="0">
          <a:noAutofit/>
        </a:bodyPr>
        <a:lstStyle/>
        <a:p>
          <a:pPr marL="285750" lvl="1" indent="-285750" algn="just" defTabSz="1244600" rtl="0" hangingPunct="0">
            <a:lnSpc>
              <a:spcPct val="90000"/>
            </a:lnSpc>
            <a:spcBef>
              <a:spcPct val="0"/>
            </a:spcBef>
            <a:spcAft>
              <a:spcPct val="15000"/>
            </a:spcAft>
            <a:buChar char="••"/>
          </a:pPr>
          <a:r>
            <a:rPr lang="zh-TW" sz="2800" b="1" kern="1200" dirty="0" smtClean="0"/>
            <a:t>是悠遊卡公司所推出的電子支付業務，能掃碼支付、付款轉帳、管理悠遊卡，若綁定銀行帳戶，則可進行儲值，最高可儲值五萬；若綁定數位版悠遊卡，就能用手機搭乘大眾交通工具</a:t>
          </a:r>
          <a:r>
            <a:rPr lang="zh-TW" altLang="en-US" sz="2800" b="1" kern="1200" dirty="0" smtClean="0"/>
            <a:t>。</a:t>
          </a:r>
          <a:endParaRPr lang="zh-TW" sz="2800" kern="1200" dirty="0"/>
        </a:p>
      </dsp:txBody>
      <dsp:txXfrm>
        <a:off x="0" y="689842"/>
        <a:ext cx="7683192" cy="3616199"/>
      </dsp:txXfrm>
    </dsp:sp>
    <dsp:sp modelId="{34DCECC0-B50E-4546-A136-BEA3909D75D3}">
      <dsp:nvSpPr>
        <dsp:cNvPr id="0" name=""/>
        <dsp:cNvSpPr/>
      </dsp:nvSpPr>
      <dsp:spPr>
        <a:xfrm>
          <a:off x="384159" y="276562"/>
          <a:ext cx="5378234" cy="8265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84" tIns="0" rIns="203284" bIns="0" numCol="1" spcCol="1270" anchor="ctr" anchorCtr="0">
          <a:noAutofit/>
        </a:bodyPr>
        <a:lstStyle/>
        <a:p>
          <a:pPr lvl="0" algn="l" defTabSz="1244600" rtl="0">
            <a:lnSpc>
              <a:spcPct val="90000"/>
            </a:lnSpc>
            <a:spcBef>
              <a:spcPct val="0"/>
            </a:spcBef>
            <a:spcAft>
              <a:spcPct val="35000"/>
            </a:spcAft>
          </a:pPr>
          <a:r>
            <a:rPr lang="zh-TW" sz="2800" b="1" kern="1200" smtClean="0"/>
            <a:t>悠遊付</a:t>
          </a:r>
          <a:endParaRPr lang="zh-TW" sz="2800" kern="1200"/>
        </a:p>
      </dsp:txBody>
      <dsp:txXfrm>
        <a:off x="424508" y="316911"/>
        <a:ext cx="5297536" cy="7458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61446-6704-4EED-883F-4C38F2986BDC}">
      <dsp:nvSpPr>
        <dsp:cNvPr id="0" name=""/>
        <dsp:cNvSpPr/>
      </dsp:nvSpPr>
      <dsp:spPr>
        <a:xfrm>
          <a:off x="1671" y="0"/>
          <a:ext cx="1629989" cy="2075656"/>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TW" altLang="en-US" sz="3300" b="1" kern="1200" dirty="0" smtClean="0"/>
            <a:t>資料完整性</a:t>
          </a:r>
          <a:endParaRPr lang="zh-TW" altLang="en-US" sz="3300" b="1" kern="1200" dirty="0"/>
        </a:p>
      </dsp:txBody>
      <dsp:txXfrm>
        <a:off x="49412" y="47741"/>
        <a:ext cx="1534507" cy="1980174"/>
      </dsp:txXfrm>
    </dsp:sp>
    <dsp:sp modelId="{7FB286B1-9029-4761-A3C7-E77EA745190D}">
      <dsp:nvSpPr>
        <dsp:cNvPr id="0" name=""/>
        <dsp:cNvSpPr/>
      </dsp:nvSpPr>
      <dsp:spPr>
        <a:xfrm>
          <a:off x="1905499" y="0"/>
          <a:ext cx="1629989" cy="2075656"/>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TW" altLang="en-US" sz="3300" b="1" kern="1200" dirty="0" smtClean="0"/>
            <a:t>資料來源辨識</a:t>
          </a:r>
          <a:endParaRPr lang="zh-TW" altLang="en-US" sz="3300" b="1" kern="1200" dirty="0"/>
        </a:p>
      </dsp:txBody>
      <dsp:txXfrm>
        <a:off x="1953240" y="47741"/>
        <a:ext cx="1534507" cy="1980174"/>
      </dsp:txXfrm>
    </dsp:sp>
    <dsp:sp modelId="{2D978B0F-EF6C-4F85-8D86-0DB5C7B8B440}">
      <dsp:nvSpPr>
        <dsp:cNvPr id="0" name=""/>
        <dsp:cNvSpPr/>
      </dsp:nvSpPr>
      <dsp:spPr>
        <a:xfrm>
          <a:off x="3809327" y="0"/>
          <a:ext cx="1629989" cy="2075656"/>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TW" altLang="en-US" sz="3300" b="1" kern="1200" dirty="0" smtClean="0"/>
            <a:t>資料隱密性</a:t>
          </a:r>
          <a:endParaRPr lang="zh-TW" altLang="en-US" sz="3300" b="1" kern="1200" dirty="0"/>
        </a:p>
      </dsp:txBody>
      <dsp:txXfrm>
        <a:off x="3857068" y="47741"/>
        <a:ext cx="1534507" cy="1980174"/>
      </dsp:txXfrm>
    </dsp:sp>
    <dsp:sp modelId="{F8D78792-074E-495D-A3DA-DA47A6E738F3}">
      <dsp:nvSpPr>
        <dsp:cNvPr id="0" name=""/>
        <dsp:cNvSpPr/>
      </dsp:nvSpPr>
      <dsp:spPr>
        <a:xfrm>
          <a:off x="5713155" y="0"/>
          <a:ext cx="1629989" cy="2075656"/>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zh-TW" altLang="en-US" sz="3300" b="1" kern="1200" dirty="0" smtClean="0"/>
            <a:t>不可否認性</a:t>
          </a:r>
          <a:endParaRPr lang="zh-TW" altLang="en-US" sz="3300" b="1" kern="1200" dirty="0"/>
        </a:p>
      </dsp:txBody>
      <dsp:txXfrm>
        <a:off x="5760896" y="47741"/>
        <a:ext cx="1534507" cy="19801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32314-8553-49A1-8A18-9CBC3C24F02C}">
      <dsp:nvSpPr>
        <dsp:cNvPr id="0" name=""/>
        <dsp:cNvSpPr/>
      </dsp:nvSpPr>
      <dsp:spPr>
        <a:xfrm>
          <a:off x="-5046776" y="-773190"/>
          <a:ext cx="6010282" cy="6010282"/>
        </a:xfrm>
        <a:prstGeom prst="blockArc">
          <a:avLst>
            <a:gd name="adj1" fmla="val 18900000"/>
            <a:gd name="adj2" fmla="val 2700000"/>
            <a:gd name="adj3" fmla="val 359"/>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5A88BA-AD8C-43C6-A053-97D1FD86D8D5}">
      <dsp:nvSpPr>
        <dsp:cNvPr id="0" name=""/>
        <dsp:cNvSpPr/>
      </dsp:nvSpPr>
      <dsp:spPr>
        <a:xfrm>
          <a:off x="504520" y="343184"/>
          <a:ext cx="6922809" cy="686726"/>
        </a:xfrm>
        <a:prstGeom prst="rect">
          <a:avLst/>
        </a:prstGeom>
        <a:solidFill>
          <a:schemeClr val="accent2">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45089" tIns="68580" rIns="68580" bIns="68580" numCol="1" spcCol="1270" anchor="ctr" anchorCtr="0">
          <a:noAutofit/>
        </a:bodyPr>
        <a:lstStyle/>
        <a:p>
          <a:pPr lvl="0" algn="l" defTabSz="1200150" rtl="0">
            <a:lnSpc>
              <a:spcPct val="90000"/>
            </a:lnSpc>
            <a:spcBef>
              <a:spcPct val="0"/>
            </a:spcBef>
            <a:spcAft>
              <a:spcPct val="35000"/>
            </a:spcAft>
          </a:pPr>
          <a:r>
            <a:rPr kumimoji="1" lang="zh-TW" altLang="en-US" sz="2700" b="1" kern="1200" dirty="0" smtClean="0"/>
            <a:t>電子錢包（信用卡）</a:t>
          </a:r>
          <a:endParaRPr lang="zh-TW" sz="2700" kern="1200" dirty="0"/>
        </a:p>
      </dsp:txBody>
      <dsp:txXfrm>
        <a:off x="504520" y="343184"/>
        <a:ext cx="6922809" cy="686726"/>
      </dsp:txXfrm>
    </dsp:sp>
    <dsp:sp modelId="{C48AD941-455E-4EF0-98E7-1FA02AC1BC3B}">
      <dsp:nvSpPr>
        <dsp:cNvPr id="0" name=""/>
        <dsp:cNvSpPr/>
      </dsp:nvSpPr>
      <dsp:spPr>
        <a:xfrm>
          <a:off x="75315" y="257343"/>
          <a:ext cx="858408" cy="858408"/>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C502CC-676F-4E33-B0E4-586C7478FB14}">
      <dsp:nvSpPr>
        <dsp:cNvPr id="0" name=""/>
        <dsp:cNvSpPr/>
      </dsp:nvSpPr>
      <dsp:spPr>
        <a:xfrm>
          <a:off x="898236" y="1373453"/>
          <a:ext cx="6529093" cy="686726"/>
        </a:xfrm>
        <a:prstGeom prst="rect">
          <a:avLst/>
        </a:prstGeom>
        <a:solidFill>
          <a:schemeClr val="accent3">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45089" tIns="68580" rIns="68580" bIns="68580" numCol="1" spcCol="1270" anchor="ctr" anchorCtr="0">
          <a:noAutofit/>
        </a:bodyPr>
        <a:lstStyle/>
        <a:p>
          <a:pPr lvl="0" algn="l" defTabSz="1200150" rtl="0">
            <a:lnSpc>
              <a:spcPct val="90000"/>
            </a:lnSpc>
            <a:spcBef>
              <a:spcPct val="0"/>
            </a:spcBef>
            <a:spcAft>
              <a:spcPct val="35000"/>
            </a:spcAft>
          </a:pPr>
          <a:r>
            <a:rPr kumimoji="1" lang="zh-TW" altLang="en-US" sz="2700" b="1" kern="1200" dirty="0" smtClean="0"/>
            <a:t>商店端伺服品（</a:t>
          </a:r>
          <a:r>
            <a:rPr kumimoji="1" lang="zh-TW" sz="2700" b="1" kern="1200" dirty="0" smtClean="0"/>
            <a:t>商店</a:t>
          </a:r>
          <a:r>
            <a:rPr kumimoji="1" lang="zh-TW" altLang="en-US" sz="2700" b="1" kern="1200" dirty="0" smtClean="0"/>
            <a:t>）</a:t>
          </a:r>
          <a:endParaRPr lang="zh-TW" sz="2700" kern="1200" dirty="0"/>
        </a:p>
      </dsp:txBody>
      <dsp:txXfrm>
        <a:off x="898236" y="1373453"/>
        <a:ext cx="6529093" cy="686726"/>
      </dsp:txXfrm>
    </dsp:sp>
    <dsp:sp modelId="{E6A08977-1BE3-4D9E-B491-6CBE7A1D629A}">
      <dsp:nvSpPr>
        <dsp:cNvPr id="0" name=""/>
        <dsp:cNvSpPr/>
      </dsp:nvSpPr>
      <dsp:spPr>
        <a:xfrm>
          <a:off x="469032" y="1287612"/>
          <a:ext cx="858408" cy="858408"/>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91BCC8-852B-4FF8-84F7-D89B4A5E705C}">
      <dsp:nvSpPr>
        <dsp:cNvPr id="0" name=""/>
        <dsp:cNvSpPr/>
      </dsp:nvSpPr>
      <dsp:spPr>
        <a:xfrm>
          <a:off x="898236" y="2403721"/>
          <a:ext cx="6529093" cy="686726"/>
        </a:xfrm>
        <a:prstGeom prst="rect">
          <a:avLst/>
        </a:prstGeom>
        <a:solidFill>
          <a:schemeClr val="accent4">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45089" tIns="68580" rIns="68580" bIns="68580" numCol="1" spcCol="1270" anchor="ctr" anchorCtr="0">
          <a:noAutofit/>
        </a:bodyPr>
        <a:lstStyle/>
        <a:p>
          <a:pPr lvl="0" algn="l" defTabSz="1200150" rtl="0">
            <a:lnSpc>
              <a:spcPct val="90000"/>
            </a:lnSpc>
            <a:spcBef>
              <a:spcPct val="0"/>
            </a:spcBef>
            <a:spcAft>
              <a:spcPct val="35000"/>
            </a:spcAft>
          </a:pPr>
          <a:r>
            <a:rPr kumimoji="1" lang="zh-TW" sz="2700" b="1" kern="1200" dirty="0" smtClean="0"/>
            <a:t>付款閘道(Payment Gateway)</a:t>
          </a:r>
          <a:endParaRPr lang="zh-TW" sz="2700" kern="1200" dirty="0"/>
        </a:p>
      </dsp:txBody>
      <dsp:txXfrm>
        <a:off x="898236" y="2403721"/>
        <a:ext cx="6529093" cy="686726"/>
      </dsp:txXfrm>
    </dsp:sp>
    <dsp:sp modelId="{D76000EC-B55B-4F4D-A3DC-665D8DC4F91E}">
      <dsp:nvSpPr>
        <dsp:cNvPr id="0" name=""/>
        <dsp:cNvSpPr/>
      </dsp:nvSpPr>
      <dsp:spPr>
        <a:xfrm>
          <a:off x="469032" y="2317880"/>
          <a:ext cx="858408" cy="858408"/>
        </a:xfrm>
        <a:prstGeom prst="ellipse">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D05257-4DDF-4D8B-95B6-83C203A3B067}">
      <dsp:nvSpPr>
        <dsp:cNvPr id="0" name=""/>
        <dsp:cNvSpPr/>
      </dsp:nvSpPr>
      <dsp:spPr>
        <a:xfrm>
          <a:off x="504520" y="3433989"/>
          <a:ext cx="6922809" cy="686726"/>
        </a:xfrm>
        <a:prstGeom prst="rect">
          <a:avLst/>
        </a:prstGeom>
        <a:solidFill>
          <a:schemeClr val="accent5">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45089" tIns="68580" rIns="68580" bIns="68580" numCol="1" spcCol="1270" anchor="ctr" anchorCtr="0">
          <a:noAutofit/>
        </a:bodyPr>
        <a:lstStyle/>
        <a:p>
          <a:pPr lvl="0" algn="l" defTabSz="1200150" rtl="0">
            <a:lnSpc>
              <a:spcPct val="90000"/>
            </a:lnSpc>
            <a:spcBef>
              <a:spcPct val="0"/>
            </a:spcBef>
            <a:spcAft>
              <a:spcPct val="35000"/>
            </a:spcAft>
          </a:pPr>
          <a:r>
            <a:rPr kumimoji="1" lang="zh-TW" sz="2700" b="1" kern="1200" smtClean="0"/>
            <a:t>憑證管理機構(Certificate Authorities)</a:t>
          </a:r>
          <a:endParaRPr lang="zh-TW" sz="2700" kern="1200"/>
        </a:p>
      </dsp:txBody>
      <dsp:txXfrm>
        <a:off x="504520" y="3433989"/>
        <a:ext cx="6922809" cy="686726"/>
      </dsp:txXfrm>
    </dsp:sp>
    <dsp:sp modelId="{1B5EA8F9-237C-4F75-BCE3-1B0DADC46D4F}">
      <dsp:nvSpPr>
        <dsp:cNvPr id="0" name=""/>
        <dsp:cNvSpPr/>
      </dsp:nvSpPr>
      <dsp:spPr>
        <a:xfrm>
          <a:off x="75315" y="3348148"/>
          <a:ext cx="858408" cy="858408"/>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51A4A-7CB0-49C2-9E98-6BEF079FF572}">
      <dsp:nvSpPr>
        <dsp:cNvPr id="0" name=""/>
        <dsp:cNvSpPr/>
      </dsp:nvSpPr>
      <dsp:spPr>
        <a:xfrm>
          <a:off x="2325" y="373316"/>
          <a:ext cx="2267154" cy="749049"/>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TW" sz="1800" b="1" kern="1200" smtClean="0"/>
            <a:t>自行建置</a:t>
          </a:r>
          <a:endParaRPr lang="zh-TW" sz="1800" kern="1200"/>
        </a:p>
      </dsp:txBody>
      <dsp:txXfrm>
        <a:off x="2325" y="373316"/>
        <a:ext cx="2267154" cy="749049"/>
      </dsp:txXfrm>
    </dsp:sp>
    <dsp:sp modelId="{A43E0015-9541-4FEF-92C7-3000BEDF50DD}">
      <dsp:nvSpPr>
        <dsp:cNvPr id="0" name=""/>
        <dsp:cNvSpPr/>
      </dsp:nvSpPr>
      <dsp:spPr>
        <a:xfrm>
          <a:off x="2325" y="1122365"/>
          <a:ext cx="2267154" cy="3112830"/>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TW" sz="1800" b="1" kern="1200" dirty="0" smtClean="0"/>
            <a:t>企業實際添購伺服器硬體設備，並由企業本身自行負責管理與維護主機，設置與維護成本較高，通常適用於使用較多資源，或是網路流量大的網站。</a:t>
          </a:r>
          <a:endParaRPr lang="zh-TW" sz="1800" kern="1200" dirty="0"/>
        </a:p>
      </dsp:txBody>
      <dsp:txXfrm>
        <a:off x="2325" y="1122365"/>
        <a:ext cx="2267154" cy="3112830"/>
      </dsp:txXfrm>
    </dsp:sp>
    <dsp:sp modelId="{747E2BD3-BB25-4B07-8B8D-477A75112F76}">
      <dsp:nvSpPr>
        <dsp:cNvPr id="0" name=""/>
        <dsp:cNvSpPr/>
      </dsp:nvSpPr>
      <dsp:spPr>
        <a:xfrm>
          <a:off x="2586881" y="373316"/>
          <a:ext cx="2267154" cy="749049"/>
        </a:xfrm>
        <a:prstGeom prst="rect">
          <a:avLst/>
        </a:prstGeom>
        <a:solidFill>
          <a:schemeClr val="accent5">
            <a:hueOff val="1178392"/>
            <a:satOff val="-5635"/>
            <a:lumOff val="6177"/>
            <a:alphaOff val="0"/>
          </a:schemeClr>
        </a:solidFill>
        <a:ln w="10795" cap="flat" cmpd="sng" algn="ctr">
          <a:solidFill>
            <a:schemeClr val="accent5">
              <a:hueOff val="1178392"/>
              <a:satOff val="-5635"/>
              <a:lumOff val="617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TW" sz="1800" b="1" kern="1200" smtClean="0"/>
            <a:t>主機代管</a:t>
          </a:r>
          <a:endParaRPr lang="zh-TW" sz="1800" kern="1200"/>
        </a:p>
      </dsp:txBody>
      <dsp:txXfrm>
        <a:off x="2586881" y="373316"/>
        <a:ext cx="2267154" cy="749049"/>
      </dsp:txXfrm>
    </dsp:sp>
    <dsp:sp modelId="{98B75110-EBF0-4A67-A510-C46A4124C4EA}">
      <dsp:nvSpPr>
        <dsp:cNvPr id="0" name=""/>
        <dsp:cNvSpPr/>
      </dsp:nvSpPr>
      <dsp:spPr>
        <a:xfrm>
          <a:off x="2586881" y="1122365"/>
          <a:ext cx="2267154" cy="3112830"/>
        </a:xfrm>
        <a:prstGeom prst="rect">
          <a:avLst/>
        </a:prstGeom>
        <a:solidFill>
          <a:schemeClr val="accent5">
            <a:tint val="40000"/>
            <a:alpha val="90000"/>
            <a:hueOff val="1302675"/>
            <a:satOff val="2398"/>
            <a:lumOff val="1062"/>
            <a:alphaOff val="0"/>
          </a:schemeClr>
        </a:solidFill>
        <a:ln w="10795" cap="flat" cmpd="sng" algn="ctr">
          <a:solidFill>
            <a:schemeClr val="accent5">
              <a:tint val="40000"/>
              <a:alpha val="90000"/>
              <a:hueOff val="1302675"/>
              <a:satOff val="2398"/>
              <a:lumOff val="10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TW" sz="1800" b="1" kern="1200" smtClean="0"/>
            <a:t>是指企業實際添購伺服器硬體設備，或向主機代管業者租用伺服器。</a:t>
          </a:r>
          <a:endParaRPr lang="zh-TW" sz="1800" kern="1200"/>
        </a:p>
      </dsp:txBody>
      <dsp:txXfrm>
        <a:off x="2586881" y="1122365"/>
        <a:ext cx="2267154" cy="3112830"/>
      </dsp:txXfrm>
    </dsp:sp>
    <dsp:sp modelId="{5239CFBF-A209-49AB-8494-5844C3C1354B}">
      <dsp:nvSpPr>
        <dsp:cNvPr id="0" name=""/>
        <dsp:cNvSpPr/>
      </dsp:nvSpPr>
      <dsp:spPr>
        <a:xfrm>
          <a:off x="5171437" y="373316"/>
          <a:ext cx="2267154" cy="749049"/>
        </a:xfrm>
        <a:prstGeom prst="rect">
          <a:avLst/>
        </a:prstGeom>
        <a:solidFill>
          <a:schemeClr val="accent5">
            <a:hueOff val="2356783"/>
            <a:satOff val="-11270"/>
            <a:lumOff val="12353"/>
            <a:alphaOff val="0"/>
          </a:schemeClr>
        </a:solidFill>
        <a:ln w="10795"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TW" sz="1800" b="1" kern="1200" dirty="0" smtClean="0"/>
            <a:t>虛擬主機</a:t>
          </a:r>
          <a:r>
            <a:rPr lang="en-US" altLang="zh-TW" sz="1800" b="1" kern="1200" dirty="0" smtClean="0"/>
            <a:t/>
          </a:r>
          <a:br>
            <a:rPr lang="en-US" altLang="zh-TW" sz="1800" b="1" kern="1200" dirty="0" smtClean="0"/>
          </a:br>
          <a:r>
            <a:rPr lang="en-US" sz="1800" b="1" kern="1200" dirty="0" smtClean="0"/>
            <a:t>(Virtual Server)</a:t>
          </a:r>
          <a:endParaRPr lang="zh-TW" sz="1800" kern="1200" dirty="0"/>
        </a:p>
      </dsp:txBody>
      <dsp:txXfrm>
        <a:off x="5171437" y="373316"/>
        <a:ext cx="2267154" cy="749049"/>
      </dsp:txXfrm>
    </dsp:sp>
    <dsp:sp modelId="{1F118E7F-0F78-4889-8726-A5745C2F7287}">
      <dsp:nvSpPr>
        <dsp:cNvPr id="0" name=""/>
        <dsp:cNvSpPr/>
      </dsp:nvSpPr>
      <dsp:spPr>
        <a:xfrm>
          <a:off x="5171437" y="1122365"/>
          <a:ext cx="2267154" cy="3112830"/>
        </a:xfrm>
        <a:prstGeom prst="rect">
          <a:avLst/>
        </a:prstGeom>
        <a:solidFill>
          <a:schemeClr val="accent5">
            <a:tint val="40000"/>
            <a:alpha val="90000"/>
            <a:hueOff val="2605351"/>
            <a:satOff val="4796"/>
            <a:lumOff val="2125"/>
            <a:alphaOff val="0"/>
          </a:schemeClr>
        </a:solidFill>
        <a:ln w="10795" cap="flat" cmpd="sng" algn="ctr">
          <a:solidFill>
            <a:schemeClr val="accent5">
              <a:tint val="40000"/>
              <a:alpha val="90000"/>
              <a:hueOff val="2605351"/>
              <a:satOff val="4796"/>
              <a:lumOff val="21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TW" sz="1800" b="1" kern="1200" dirty="0" smtClean="0"/>
            <a:t>是基於共享資源的概念，就是把一台主機以特殊的軟硬體技術分成多個虛擬主機，每台虛擬主機均具有獨立的網域名稱與伺服器功能。</a:t>
          </a:r>
          <a:endParaRPr lang="zh-TW" sz="1800" kern="1200" dirty="0"/>
        </a:p>
      </dsp:txBody>
      <dsp:txXfrm>
        <a:off x="5171437" y="1122365"/>
        <a:ext cx="2267154" cy="31128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F5F3B5-1B47-494C-AA04-16A188C7A623}" type="datetimeFigureOut">
              <a:rPr lang="zh-TW" altLang="en-US" smtClean="0"/>
              <a:t>2020/5/2</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5CFB0D-5FE7-41B3-9093-FE16E212D582}" type="slidenum">
              <a:rPr lang="zh-TW" altLang="en-US" smtClean="0"/>
              <a:t>‹#›</a:t>
            </a:fld>
            <a:endParaRPr lang="zh-TW" altLang="en-US"/>
          </a:p>
        </p:txBody>
      </p:sp>
    </p:spTree>
    <p:extLst>
      <p:ext uri="{BB962C8B-B14F-4D97-AF65-F5344CB8AC3E}">
        <p14:creationId xmlns:p14="http://schemas.microsoft.com/office/powerpoint/2010/main" val="4090506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ea typeface="新細明體" pitchFamily="18"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ea typeface="新細明體" pitchFamily="18" charset="-120"/>
              </a:defRPr>
            </a:lvl1pPr>
          </a:lstStyle>
          <a:p>
            <a:pPr>
              <a:defRPr/>
            </a:pPr>
            <a:endParaRPr lang="en-US" altLang="zh-TW"/>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ea typeface="新細明體" pitchFamily="18"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a typeface="新細明體" pitchFamily="18" charset="-120"/>
              </a:defRPr>
            </a:lvl1pPr>
          </a:lstStyle>
          <a:p>
            <a:pPr>
              <a:defRPr/>
            </a:pPr>
            <a:fld id="{1BBF3C0B-35CE-4945-80FA-C09464172FBB}" type="slidenum">
              <a:rPr lang="en-US" altLang="zh-TW"/>
              <a:pPr>
                <a:defRPr/>
              </a:pPr>
              <a:t>‹#›</a:t>
            </a:fld>
            <a:endParaRPr lang="en-US" altLang="zh-TW"/>
          </a:p>
        </p:txBody>
      </p:sp>
    </p:spTree>
    <p:extLst>
      <p:ext uri="{BB962C8B-B14F-4D97-AF65-F5344CB8AC3E}">
        <p14:creationId xmlns:p14="http://schemas.microsoft.com/office/powerpoint/2010/main" val="28311537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1BBF3C0B-35CE-4945-80FA-C09464172FBB}" type="slidenum">
              <a:rPr lang="en-US" altLang="zh-TW" smtClean="0"/>
              <a:pPr>
                <a:defRPr/>
              </a:pPr>
              <a:t>1</a:t>
            </a:fld>
            <a:endParaRPr lang="en-US" altLang="zh-TW"/>
          </a:p>
        </p:txBody>
      </p:sp>
    </p:spTree>
    <p:extLst>
      <p:ext uri="{BB962C8B-B14F-4D97-AF65-F5344CB8AC3E}">
        <p14:creationId xmlns:p14="http://schemas.microsoft.com/office/powerpoint/2010/main" val="642330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 Target="../slides/slide101.xml"/><Relationship Id="rId3" Type="http://schemas.openxmlformats.org/officeDocument/2006/relationships/slide" Target="../slides/slide9.xml"/><Relationship Id="rId7" Type="http://schemas.openxmlformats.org/officeDocument/2006/relationships/slide" Target="../slides/slide94.xml"/><Relationship Id="rId2"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 Target="../slides/slide58.xml"/><Relationship Id="rId5" Type="http://schemas.openxmlformats.org/officeDocument/2006/relationships/slide" Target="../slides/slide33.xml"/><Relationship Id="rId4" Type="http://schemas.openxmlformats.org/officeDocument/2006/relationships/slide" Target="../slides/slide1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slide" Target="../slides/slide101.xml"/><Relationship Id="rId3" Type="http://schemas.openxmlformats.org/officeDocument/2006/relationships/slide" Target="../slides/slide9.xml"/><Relationship Id="rId7" Type="http://schemas.openxmlformats.org/officeDocument/2006/relationships/slide" Target="../slides/slide94.xml"/><Relationship Id="rId2"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 Target="../slides/slide58.xml"/><Relationship Id="rId5" Type="http://schemas.openxmlformats.org/officeDocument/2006/relationships/slide" Target="../slides/slide33.xml"/><Relationship Id="rId4" Type="http://schemas.openxmlformats.org/officeDocument/2006/relationships/slide" Target="../slides/slide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3">
        <a:schemeClr val="bg2"/>
      </p:bgRef>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476672"/>
            <a:ext cx="7543800" cy="1872209"/>
          </a:xfrm>
        </p:spPr>
        <p:txBody>
          <a:bodyPr anchor="b">
            <a:normAutofit/>
          </a:bodyPr>
          <a:lstStyle>
            <a:lvl1pPr algn="l">
              <a:lnSpc>
                <a:spcPct val="85000"/>
              </a:lnSpc>
              <a:defRPr sz="6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25038" y="2564904"/>
            <a:ext cx="7543800" cy="3456384"/>
          </a:xfrm>
        </p:spPr>
        <p:txBody>
          <a:bodyPr lIns="91440" rIns="91440">
            <a:normAutofit/>
          </a:bodyPr>
          <a:lstStyle>
            <a:lvl1pPr marL="0" indent="0" algn="just">
              <a:buNone/>
              <a:defRPr sz="2400" cap="all" spc="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cxnSp>
        <p:nvCxnSpPr>
          <p:cNvPr id="9" name="Straight Connector 8"/>
          <p:cNvCxnSpPr/>
          <p:nvPr/>
        </p:nvCxnSpPr>
        <p:spPr>
          <a:xfrm>
            <a:off x="822960" y="234888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圖片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251" y="6484367"/>
            <a:ext cx="1132381" cy="329009"/>
          </a:xfrm>
          <a:prstGeom prst="rect">
            <a:avLst/>
          </a:prstGeom>
        </p:spPr>
      </p:pic>
      <p:sp>
        <p:nvSpPr>
          <p:cNvPr id="10" name="投影片編號版面配置區 9"/>
          <p:cNvSpPr>
            <a:spLocks noGrp="1"/>
          </p:cNvSpPr>
          <p:nvPr>
            <p:ph type="sldNum" sz="quarter" idx="10"/>
          </p:nvPr>
        </p:nvSpPr>
        <p:spPr>
          <a:xfrm>
            <a:off x="8052477" y="6448251"/>
            <a:ext cx="984019" cy="365125"/>
          </a:xfrm>
          <a:prstGeom prst="rect">
            <a:avLst/>
          </a:prstGeom>
        </p:spPr>
        <p:txBody>
          <a:bodyPr/>
          <a:lstStyle>
            <a:lvl1pPr algn="r">
              <a:defRPr sz="1800">
                <a:latin typeface="+mn-lt"/>
              </a:defRPr>
            </a:lvl1pPr>
          </a:lstStyle>
          <a:p>
            <a:pPr>
              <a:defRPr/>
            </a:pPr>
            <a:fld id="{CA7C7EC0-6DAA-4391-9864-F45CE2AB64E0}" type="slidenum">
              <a:rPr lang="en-US" altLang="zh-TW" smtClean="0"/>
              <a:pPr>
                <a:defRPr/>
              </a:pPr>
              <a:t>‹#›</a:t>
            </a:fld>
            <a:endParaRPr lang="en-US" altLang="zh-TW"/>
          </a:p>
        </p:txBody>
      </p:sp>
    </p:spTree>
    <p:extLst>
      <p:ext uri="{BB962C8B-B14F-4D97-AF65-F5344CB8AC3E}">
        <p14:creationId xmlns:p14="http://schemas.microsoft.com/office/powerpoint/2010/main" val="31951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182563" indent="-182563" hangingPunct="0">
              <a:lnSpc>
                <a:spcPct val="100000"/>
              </a:lnSpc>
              <a:spcAft>
                <a:spcPts val="60"/>
              </a:spcAft>
              <a:defRPr sz="3200"/>
            </a:lvl1pPr>
            <a:lvl2pPr hangingPunct="0">
              <a:lnSpc>
                <a:spcPct val="100000"/>
              </a:lnSpc>
              <a:spcAft>
                <a:spcPts val="60"/>
              </a:spcAft>
              <a:defRPr sz="2400"/>
            </a:lvl2pPr>
            <a:lvl3pPr hangingPunct="0">
              <a:lnSpc>
                <a:spcPct val="100000"/>
              </a:lnSpc>
              <a:spcAft>
                <a:spcPts val="60"/>
              </a:spcAft>
              <a:defRPr sz="1800"/>
            </a:lvl3pPr>
            <a:lvl4pPr hangingPunct="0">
              <a:lnSpc>
                <a:spcPct val="100000"/>
              </a:lnSpc>
              <a:spcAft>
                <a:spcPts val="60"/>
              </a:spcAft>
              <a:defRPr sz="1800"/>
            </a:lvl4pPr>
            <a:lvl5pPr hangingPunct="0">
              <a:lnSpc>
                <a:spcPct val="100000"/>
              </a:lnSpc>
              <a:spcAft>
                <a:spcPts val="60"/>
              </a:spcAft>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Text Box 17">
            <a:hlinkClick r:id="rId2" action="ppaction://hlinksldjump"/>
          </p:cNvPr>
          <p:cNvSpPr txBox="1">
            <a:spLocks noChangeArrowheads="1"/>
          </p:cNvSpPr>
          <p:nvPr/>
        </p:nvSpPr>
        <p:spPr bwMode="auto">
          <a:xfrm>
            <a:off x="3087422" y="6431744"/>
            <a:ext cx="645591"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10-1</a:t>
            </a:r>
          </a:p>
        </p:txBody>
      </p:sp>
      <p:sp>
        <p:nvSpPr>
          <p:cNvPr id="8" name="AutoShape 18">
            <a:hlinkClick r:id="" action="ppaction://hlinkshowjump?jump=firstslide" highlightClick="1"/>
          </p:cNvPr>
          <p:cNvSpPr>
            <a:spLocks noChangeArrowheads="1"/>
          </p:cNvSpPr>
          <p:nvPr/>
        </p:nvSpPr>
        <p:spPr bwMode="auto">
          <a:xfrm>
            <a:off x="2796909" y="6507894"/>
            <a:ext cx="217488" cy="215900"/>
          </a:xfrm>
          <a:prstGeom prst="actionButtonHome">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000" b="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2000" b="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2000" b="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2000" b="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2000" b="1">
                <a:solidFill>
                  <a:schemeClr val="tx1"/>
                </a:solidFill>
                <a:latin typeface="Arial" panose="020B0604020202020204" pitchFamily="34" charset="0"/>
                <a:ea typeface="微軟正黑體" panose="020B0604030504040204" pitchFamily="34" charset="-120"/>
              </a:defRPr>
            </a:lvl5pPr>
            <a:lvl6pPr marL="25146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6pPr>
            <a:lvl7pPr marL="29718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7pPr>
            <a:lvl8pPr marL="34290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8pPr>
            <a:lvl9pPr marL="38862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9pPr>
          </a:lstStyle>
          <a:p>
            <a:pPr eaLnBrk="1" hangingPunct="1"/>
            <a:endParaRPr lang="zh-TW" altLang="en-US"/>
          </a:p>
        </p:txBody>
      </p:sp>
      <p:sp>
        <p:nvSpPr>
          <p:cNvPr id="9" name="Text Box 19">
            <a:hlinkClick r:id="rId3" action="ppaction://hlinksldjump"/>
          </p:cNvPr>
          <p:cNvSpPr txBox="1">
            <a:spLocks noChangeArrowheads="1"/>
          </p:cNvSpPr>
          <p:nvPr/>
        </p:nvSpPr>
        <p:spPr bwMode="auto">
          <a:xfrm>
            <a:off x="3807516" y="6431744"/>
            <a:ext cx="646981"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10-2</a:t>
            </a:r>
          </a:p>
        </p:txBody>
      </p:sp>
      <p:sp>
        <p:nvSpPr>
          <p:cNvPr id="10" name="Text Box 17">
            <a:hlinkClick r:id="rId4" action="ppaction://hlinksldjump"/>
          </p:cNvPr>
          <p:cNvSpPr txBox="1">
            <a:spLocks noChangeArrowheads="1"/>
          </p:cNvSpPr>
          <p:nvPr/>
        </p:nvSpPr>
        <p:spPr bwMode="auto">
          <a:xfrm>
            <a:off x="4529000" y="6431744"/>
            <a:ext cx="642888"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10-3</a:t>
            </a:r>
          </a:p>
        </p:txBody>
      </p:sp>
      <p:sp>
        <p:nvSpPr>
          <p:cNvPr id="11" name="Text Box 19">
            <a:hlinkClick r:id="rId5" action="ppaction://hlinksldjump"/>
          </p:cNvPr>
          <p:cNvSpPr txBox="1">
            <a:spLocks noChangeArrowheads="1"/>
          </p:cNvSpPr>
          <p:nvPr/>
        </p:nvSpPr>
        <p:spPr bwMode="auto">
          <a:xfrm>
            <a:off x="5246391" y="6431744"/>
            <a:ext cx="644277"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10-4</a:t>
            </a:r>
          </a:p>
        </p:txBody>
      </p:sp>
      <p:sp>
        <p:nvSpPr>
          <p:cNvPr id="12" name="Text Box 17">
            <a:hlinkClick r:id="rId6" action="ppaction://hlinksldjump"/>
          </p:cNvPr>
          <p:cNvSpPr txBox="1">
            <a:spLocks noChangeArrowheads="1"/>
          </p:cNvSpPr>
          <p:nvPr/>
        </p:nvSpPr>
        <p:spPr bwMode="auto">
          <a:xfrm>
            <a:off x="5965171" y="6431744"/>
            <a:ext cx="645666"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10-5</a:t>
            </a:r>
          </a:p>
        </p:txBody>
      </p:sp>
      <p:sp>
        <p:nvSpPr>
          <p:cNvPr id="13" name="Text Box 19">
            <a:hlinkClick r:id="rId7" action="ppaction://hlinksldjump"/>
          </p:cNvPr>
          <p:cNvSpPr txBox="1">
            <a:spLocks noChangeArrowheads="1"/>
          </p:cNvSpPr>
          <p:nvPr/>
        </p:nvSpPr>
        <p:spPr bwMode="auto">
          <a:xfrm>
            <a:off x="6685341" y="6431744"/>
            <a:ext cx="647056"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10-6</a:t>
            </a:r>
          </a:p>
        </p:txBody>
      </p:sp>
      <p:sp>
        <p:nvSpPr>
          <p:cNvPr id="4" name="標題 3"/>
          <p:cNvSpPr>
            <a:spLocks noGrp="1"/>
          </p:cNvSpPr>
          <p:nvPr>
            <p:ph type="title"/>
          </p:nvPr>
        </p:nvSpPr>
        <p:spPr/>
        <p:txBody>
          <a:bodyPr/>
          <a:lstStyle/>
          <a:p>
            <a:r>
              <a:rPr lang="zh-TW" altLang="en-US" smtClean="0"/>
              <a:t>按一下以編輯母片標題樣式</a:t>
            </a:r>
            <a:endParaRPr lang="zh-TW" altLang="en-US"/>
          </a:p>
        </p:txBody>
      </p:sp>
      <p:sp>
        <p:nvSpPr>
          <p:cNvPr id="5" name="投影片編號版面配置區 4"/>
          <p:cNvSpPr>
            <a:spLocks noGrp="1"/>
          </p:cNvSpPr>
          <p:nvPr>
            <p:ph type="sldNum" sz="quarter" idx="10"/>
          </p:nvPr>
        </p:nvSpPr>
        <p:spPr>
          <a:xfrm>
            <a:off x="8052477" y="6448251"/>
            <a:ext cx="984019" cy="365125"/>
          </a:xfrm>
          <a:prstGeom prst="rect">
            <a:avLst/>
          </a:prstGeom>
        </p:spPr>
        <p:txBody>
          <a:bodyPr/>
          <a:lstStyle>
            <a:lvl1pPr algn="r">
              <a:defRPr sz="1800">
                <a:latin typeface="+mn-lt"/>
              </a:defRPr>
            </a:lvl1pPr>
          </a:lstStyle>
          <a:p>
            <a:pPr>
              <a:defRPr/>
            </a:pPr>
            <a:fld id="{6CC2834A-24C2-42CA-BCD6-CB5AA28BF97B}" type="slidenum">
              <a:rPr lang="en-US" altLang="zh-TW" smtClean="0"/>
              <a:pPr>
                <a:defRPr/>
              </a:pPr>
              <a:t>‹#›</a:t>
            </a:fld>
            <a:endParaRPr lang="en-US" altLang="zh-TW"/>
          </a:p>
        </p:txBody>
      </p:sp>
      <p:sp>
        <p:nvSpPr>
          <p:cNvPr id="16" name="Text Box 19">
            <a:hlinkClick r:id="rId8" action="ppaction://hlinksldjump"/>
          </p:cNvPr>
          <p:cNvSpPr txBox="1">
            <a:spLocks noChangeArrowheads="1"/>
          </p:cNvSpPr>
          <p:nvPr userDrawn="1"/>
        </p:nvSpPr>
        <p:spPr bwMode="auto">
          <a:xfrm>
            <a:off x="7405421" y="6431744"/>
            <a:ext cx="647056"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10-7</a:t>
            </a:r>
          </a:p>
        </p:txBody>
      </p:sp>
    </p:spTree>
    <p:extLst>
      <p:ext uri="{BB962C8B-B14F-4D97-AF65-F5344CB8AC3E}">
        <p14:creationId xmlns:p14="http://schemas.microsoft.com/office/powerpoint/2010/main" val="345496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章節標題">
    <p:bg>
      <p:bgRef idx="1001">
        <a:schemeClr val="bg2"/>
      </p:bgRef>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611560" y="2060848"/>
            <a:ext cx="7543800" cy="3888432"/>
          </a:xfrm>
        </p:spPr>
        <p:txBody>
          <a:bodyPr lIns="91440" rIns="91440" anchor="t" anchorCtr="0">
            <a:normAutofit/>
          </a:bodyPr>
          <a:lstStyle>
            <a:lvl1pPr marL="0" indent="0">
              <a:buNone/>
              <a:defRPr sz="2800" cap="all"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cxnSp>
        <p:nvCxnSpPr>
          <p:cNvPr id="9" name="Straight Connector 8"/>
          <p:cNvCxnSpPr/>
          <p:nvPr/>
        </p:nvCxnSpPr>
        <p:spPr>
          <a:xfrm>
            <a:off x="611560" y="1916832"/>
            <a:ext cx="784887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251" y="6484367"/>
            <a:ext cx="1132381" cy="329009"/>
          </a:xfrm>
          <a:prstGeom prst="rect">
            <a:avLst/>
          </a:prstGeom>
        </p:spPr>
      </p:pic>
      <p:sp>
        <p:nvSpPr>
          <p:cNvPr id="11" name="標題 10"/>
          <p:cNvSpPr>
            <a:spLocks noGrp="1"/>
          </p:cNvSpPr>
          <p:nvPr>
            <p:ph type="title"/>
          </p:nvPr>
        </p:nvSpPr>
        <p:spPr>
          <a:xfrm>
            <a:off x="611560" y="286604"/>
            <a:ext cx="8208912" cy="1533223"/>
          </a:xfrm>
        </p:spPr>
        <p:txBody>
          <a:bodyPr/>
          <a:lstStyle/>
          <a:p>
            <a:r>
              <a:rPr lang="zh-TW" altLang="en-US" smtClean="0"/>
              <a:t>按一下以編輯母片標題樣式</a:t>
            </a:r>
            <a:endParaRPr lang="zh-TW" altLang="en-US"/>
          </a:p>
        </p:txBody>
      </p:sp>
      <p:sp>
        <p:nvSpPr>
          <p:cNvPr id="12" name="投影片編號版面配置區 11"/>
          <p:cNvSpPr>
            <a:spLocks noGrp="1"/>
          </p:cNvSpPr>
          <p:nvPr>
            <p:ph type="sldNum" sz="quarter" idx="10"/>
          </p:nvPr>
        </p:nvSpPr>
        <p:spPr>
          <a:xfrm>
            <a:off x="8052477" y="6448251"/>
            <a:ext cx="984019" cy="365125"/>
          </a:xfrm>
          <a:prstGeom prst="rect">
            <a:avLst/>
          </a:prstGeom>
        </p:spPr>
        <p:txBody>
          <a:bodyPr/>
          <a:lstStyle/>
          <a:p>
            <a:pPr>
              <a:defRPr/>
            </a:pPr>
            <a:fld id="{B139DB0D-3227-4503-8102-D642210004DF}" type="slidenum">
              <a:rPr lang="en-US" altLang="zh-TW" smtClean="0"/>
              <a:pPr>
                <a:defRPr/>
              </a:pPr>
              <a:t>‹#›</a:t>
            </a:fld>
            <a:endParaRPr lang="en-US" altLang="zh-TW"/>
          </a:p>
        </p:txBody>
      </p:sp>
    </p:spTree>
    <p:extLst>
      <p:ext uri="{BB962C8B-B14F-4D97-AF65-F5344CB8AC3E}">
        <p14:creationId xmlns:p14="http://schemas.microsoft.com/office/powerpoint/2010/main" val="328790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5" name="Slide Number Placeholder 4"/>
          <p:cNvSpPr>
            <a:spLocks noGrp="1"/>
          </p:cNvSpPr>
          <p:nvPr>
            <p:ph type="sldNum" sz="quarter" idx="12"/>
          </p:nvPr>
        </p:nvSpPr>
        <p:spPr>
          <a:xfrm>
            <a:off x="8052477" y="6448251"/>
            <a:ext cx="984019" cy="365125"/>
          </a:xfrm>
          <a:prstGeom prst="rect">
            <a:avLst/>
          </a:prstGeom>
        </p:spPr>
        <p:txBody>
          <a:bodyPr/>
          <a:lstStyle>
            <a:lvl1pPr algn="r">
              <a:defRPr sz="1800">
                <a:solidFill>
                  <a:schemeClr val="tx1"/>
                </a:solidFill>
                <a:latin typeface="+mn-lt"/>
              </a:defRPr>
            </a:lvl1pPr>
          </a:lstStyle>
          <a:p>
            <a:pPr>
              <a:defRPr/>
            </a:pPr>
            <a:fld id="{0A9A344C-2C18-4FDB-8F90-34F47F87CB9B}" type="slidenum">
              <a:rPr lang="en-US" altLang="zh-TW" smtClean="0"/>
              <a:pPr>
                <a:defRPr/>
              </a:pPr>
              <a:t>‹#›</a:t>
            </a:fld>
            <a:endParaRPr lang="en-US" altLang="zh-TW"/>
          </a:p>
        </p:txBody>
      </p:sp>
      <p:sp>
        <p:nvSpPr>
          <p:cNvPr id="21" name="Text Box 17">
            <a:hlinkClick r:id="rId2" action="ppaction://hlinksldjump"/>
          </p:cNvPr>
          <p:cNvSpPr txBox="1">
            <a:spLocks noChangeArrowheads="1"/>
          </p:cNvSpPr>
          <p:nvPr userDrawn="1"/>
        </p:nvSpPr>
        <p:spPr bwMode="auto">
          <a:xfrm>
            <a:off x="3087422" y="6431744"/>
            <a:ext cx="645591"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10-1</a:t>
            </a:r>
          </a:p>
        </p:txBody>
      </p:sp>
      <p:sp>
        <p:nvSpPr>
          <p:cNvPr id="22" name="AutoShape 18">
            <a:hlinkClick r:id="" action="ppaction://hlinkshowjump?jump=firstslide" highlightClick="1"/>
          </p:cNvPr>
          <p:cNvSpPr>
            <a:spLocks noChangeArrowheads="1"/>
          </p:cNvSpPr>
          <p:nvPr userDrawn="1"/>
        </p:nvSpPr>
        <p:spPr bwMode="auto">
          <a:xfrm>
            <a:off x="2796909" y="6507894"/>
            <a:ext cx="217488" cy="215900"/>
          </a:xfrm>
          <a:prstGeom prst="actionButtonHome">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000" b="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2000" b="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2000" b="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2000" b="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2000" b="1">
                <a:solidFill>
                  <a:schemeClr val="tx1"/>
                </a:solidFill>
                <a:latin typeface="Arial" panose="020B0604020202020204" pitchFamily="34" charset="0"/>
                <a:ea typeface="微軟正黑體" panose="020B0604030504040204" pitchFamily="34" charset="-120"/>
              </a:defRPr>
            </a:lvl5pPr>
            <a:lvl6pPr marL="25146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6pPr>
            <a:lvl7pPr marL="29718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7pPr>
            <a:lvl8pPr marL="34290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8pPr>
            <a:lvl9pPr marL="38862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9pPr>
          </a:lstStyle>
          <a:p>
            <a:pPr eaLnBrk="1" hangingPunct="1"/>
            <a:endParaRPr lang="zh-TW" altLang="en-US"/>
          </a:p>
        </p:txBody>
      </p:sp>
      <p:sp>
        <p:nvSpPr>
          <p:cNvPr id="23" name="Text Box 19">
            <a:hlinkClick r:id="rId3" action="ppaction://hlinksldjump"/>
          </p:cNvPr>
          <p:cNvSpPr txBox="1">
            <a:spLocks noChangeArrowheads="1"/>
          </p:cNvSpPr>
          <p:nvPr userDrawn="1"/>
        </p:nvSpPr>
        <p:spPr bwMode="auto">
          <a:xfrm>
            <a:off x="3807516" y="6431744"/>
            <a:ext cx="646981"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10-2</a:t>
            </a:r>
          </a:p>
        </p:txBody>
      </p:sp>
      <p:sp>
        <p:nvSpPr>
          <p:cNvPr id="24" name="Text Box 17">
            <a:hlinkClick r:id="rId4" action="ppaction://hlinksldjump"/>
          </p:cNvPr>
          <p:cNvSpPr txBox="1">
            <a:spLocks noChangeArrowheads="1"/>
          </p:cNvSpPr>
          <p:nvPr userDrawn="1"/>
        </p:nvSpPr>
        <p:spPr bwMode="auto">
          <a:xfrm>
            <a:off x="4529000" y="6431744"/>
            <a:ext cx="642888"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10-3</a:t>
            </a:r>
          </a:p>
        </p:txBody>
      </p:sp>
      <p:sp>
        <p:nvSpPr>
          <p:cNvPr id="25" name="Text Box 19">
            <a:hlinkClick r:id="rId5" action="ppaction://hlinksldjump"/>
          </p:cNvPr>
          <p:cNvSpPr txBox="1">
            <a:spLocks noChangeArrowheads="1"/>
          </p:cNvSpPr>
          <p:nvPr userDrawn="1"/>
        </p:nvSpPr>
        <p:spPr bwMode="auto">
          <a:xfrm>
            <a:off x="5246391" y="6431744"/>
            <a:ext cx="644277"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10-4</a:t>
            </a:r>
          </a:p>
        </p:txBody>
      </p:sp>
      <p:sp>
        <p:nvSpPr>
          <p:cNvPr id="26" name="Text Box 17">
            <a:hlinkClick r:id="rId6" action="ppaction://hlinksldjump"/>
          </p:cNvPr>
          <p:cNvSpPr txBox="1">
            <a:spLocks noChangeArrowheads="1"/>
          </p:cNvSpPr>
          <p:nvPr userDrawn="1"/>
        </p:nvSpPr>
        <p:spPr bwMode="auto">
          <a:xfrm>
            <a:off x="5965171" y="6431744"/>
            <a:ext cx="645666"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10-5</a:t>
            </a:r>
          </a:p>
        </p:txBody>
      </p:sp>
      <p:sp>
        <p:nvSpPr>
          <p:cNvPr id="27" name="Text Box 19">
            <a:hlinkClick r:id="rId7" action="ppaction://hlinksldjump"/>
          </p:cNvPr>
          <p:cNvSpPr txBox="1">
            <a:spLocks noChangeArrowheads="1"/>
          </p:cNvSpPr>
          <p:nvPr userDrawn="1"/>
        </p:nvSpPr>
        <p:spPr bwMode="auto">
          <a:xfrm>
            <a:off x="6685341" y="6431744"/>
            <a:ext cx="647056"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10-6</a:t>
            </a:r>
          </a:p>
        </p:txBody>
      </p:sp>
      <p:sp>
        <p:nvSpPr>
          <p:cNvPr id="28" name="Text Box 19">
            <a:hlinkClick r:id="rId8" action="ppaction://hlinksldjump"/>
          </p:cNvPr>
          <p:cNvSpPr txBox="1">
            <a:spLocks noChangeArrowheads="1"/>
          </p:cNvSpPr>
          <p:nvPr userDrawn="1"/>
        </p:nvSpPr>
        <p:spPr bwMode="auto">
          <a:xfrm>
            <a:off x="7405421" y="6431744"/>
            <a:ext cx="647056"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10-7</a:t>
            </a:r>
          </a:p>
        </p:txBody>
      </p:sp>
    </p:spTree>
    <p:extLst>
      <p:ext uri="{BB962C8B-B14F-4D97-AF65-F5344CB8AC3E}">
        <p14:creationId xmlns:p14="http://schemas.microsoft.com/office/powerpoint/2010/main" val="5872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1560" y="286605"/>
            <a:ext cx="8208912" cy="821720"/>
          </a:xfrm>
          <a:prstGeom prst="rect">
            <a:avLst/>
          </a:prstGeom>
        </p:spPr>
        <p:txBody>
          <a:bodyPr vert="horz" lIns="91440" tIns="45720" rIns="91440" bIns="45720" rtlCol="0" anchor="b">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683569" y="1294668"/>
            <a:ext cx="7683192" cy="4942644"/>
          </a:xfrm>
          <a:prstGeom prst="rect">
            <a:avLst/>
          </a:prstGeom>
        </p:spPr>
        <p:txBody>
          <a:bodyPr vert="horz" lIns="0" tIns="45720" rIns="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cxnSp>
        <p:nvCxnSpPr>
          <p:cNvPr id="10" name="Straight Connector 9"/>
          <p:cNvCxnSpPr/>
          <p:nvPr/>
        </p:nvCxnSpPr>
        <p:spPr>
          <a:xfrm>
            <a:off x="539552" y="1108325"/>
            <a:ext cx="82809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7251" y="6532518"/>
            <a:ext cx="966653" cy="280858"/>
          </a:xfrm>
          <a:prstGeom prst="rect">
            <a:avLst/>
          </a:prstGeom>
        </p:spPr>
      </p:pic>
      <p:sp>
        <p:nvSpPr>
          <p:cNvPr id="17" name="Rectangle 10"/>
          <p:cNvSpPr>
            <a:spLocks noChangeArrowheads="1"/>
          </p:cNvSpPr>
          <p:nvPr/>
        </p:nvSpPr>
        <p:spPr bwMode="auto">
          <a:xfrm>
            <a:off x="13" y="1"/>
            <a:ext cx="9141618" cy="163643"/>
          </a:xfrm>
          <a:prstGeom prst="rect">
            <a:avLst/>
          </a:prstGeom>
          <a:solidFill>
            <a:schemeClr val="bg2">
              <a:lumMod val="50000"/>
            </a:schemeClr>
          </a:solidFill>
          <a:ln>
            <a:noFill/>
          </a:ln>
          <a:effectLst/>
        </p:spPr>
        <p:txBody>
          <a:bodyPr wrap="none" anchor="ctr"/>
          <a:lstStyle>
            <a:lvl1pPr eaLnBrk="0" hangingPunct="0">
              <a:defRPr kumimoji="1">
                <a:solidFill>
                  <a:schemeClr val="tx1"/>
                </a:solidFill>
                <a:latin typeface="微軟正黑體" panose="020B0604030504040204" pitchFamily="34" charset="-120"/>
                <a:ea typeface="微軟正黑體" panose="020B0604030504040204" pitchFamily="34" charset="-120"/>
              </a:defRPr>
            </a:lvl1pPr>
            <a:lvl2pPr marL="742950" indent="-285750" eaLnBrk="0" hangingPunct="0">
              <a:defRPr kumimoji="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defRPr kumimoji="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defRPr kumimoji="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defRPr kumimoji="1">
                <a:solidFill>
                  <a:schemeClr val="tx1"/>
                </a:solidFill>
                <a:latin typeface="微軟正黑體" panose="020B0604030504040204" pitchFamily="34" charset="-120"/>
                <a:ea typeface="微軟正黑體" panose="020B0604030504040204" pitchFamily="34" charset="-120"/>
              </a:defRPr>
            </a:lvl5pPr>
            <a:lvl6pPr marL="25146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6pPr>
            <a:lvl7pPr marL="29718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7pPr>
            <a:lvl8pPr marL="34290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8pPr>
            <a:lvl9pPr marL="38862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9pPr>
          </a:lstStyle>
          <a:p>
            <a:pPr eaLnBrk="1" hangingPunct="1"/>
            <a:endParaRPr lang="zh-TW" altLang="en-US"/>
          </a:p>
        </p:txBody>
      </p:sp>
      <p:sp>
        <p:nvSpPr>
          <p:cNvPr id="18" name="向右箭號 17"/>
          <p:cNvSpPr/>
          <p:nvPr/>
        </p:nvSpPr>
        <p:spPr>
          <a:xfrm>
            <a:off x="0" y="373429"/>
            <a:ext cx="571441" cy="648072"/>
          </a:xfrm>
          <a:prstGeom prst="rightArrow">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4"/>
          </p:nvPr>
        </p:nvSpPr>
        <p:spPr>
          <a:xfrm>
            <a:off x="6876256" y="6423654"/>
            <a:ext cx="2057400" cy="365125"/>
          </a:xfrm>
          <a:prstGeom prst="rect">
            <a:avLst/>
          </a:prstGeom>
        </p:spPr>
        <p:txBody>
          <a:bodyPr vert="horz" lIns="91440" tIns="45720" rIns="91440" bIns="45720" rtlCol="0" anchor="ctr"/>
          <a:lstStyle>
            <a:lvl1pPr algn="r">
              <a:defRPr sz="1800">
                <a:solidFill>
                  <a:schemeClr val="tx1"/>
                </a:solidFill>
                <a:latin typeface="+mn-lt"/>
              </a:defRPr>
            </a:lvl1pPr>
          </a:lstStyle>
          <a:p>
            <a:fld id="{B861AA22-6B57-48D3-9B92-9A80E62977B3}" type="slidenum">
              <a:rPr lang="zh-TW" altLang="en-US" smtClean="0"/>
              <a:pPr/>
              <a:t>‹#›</a:t>
            </a:fld>
            <a:endParaRPr lang="zh-TW" altLang="en-US"/>
          </a:p>
        </p:txBody>
      </p:sp>
    </p:spTree>
    <p:extLst>
      <p:ext uri="{BB962C8B-B14F-4D97-AF65-F5344CB8AC3E}">
        <p14:creationId xmlns:p14="http://schemas.microsoft.com/office/powerpoint/2010/main" val="1920884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mj-lt"/>
          <a:ea typeface="+mj-ea"/>
          <a:cs typeface="+mj-cs"/>
        </a:defRPr>
      </a:lvl1pPr>
    </p:titleStyle>
    <p:bodyStyle>
      <a:lvl1pPr marL="91440" indent="-91440" algn="just"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400" b="1" kern="1200">
          <a:solidFill>
            <a:schemeClr val="tx1">
              <a:lumMod val="75000"/>
              <a:lumOff val="25000"/>
            </a:schemeClr>
          </a:solidFill>
          <a:latin typeface="+mn-lt"/>
          <a:ea typeface="+mn-ea"/>
          <a:cs typeface="+mn-cs"/>
        </a:defRPr>
      </a:lvl1pPr>
      <a:lvl2pPr marL="384048" indent="-182880" algn="just" defTabSz="914400" rtl="0" eaLnBrk="1" latinLnBrk="0" hangingPunct="1">
        <a:lnSpc>
          <a:spcPct val="90000"/>
        </a:lnSpc>
        <a:spcBef>
          <a:spcPts val="200"/>
        </a:spcBef>
        <a:spcAft>
          <a:spcPts val="400"/>
        </a:spcAft>
        <a:buClr>
          <a:schemeClr val="accent1"/>
        </a:buClr>
        <a:buFont typeface="Calibri" pitchFamily="34" charset="0"/>
        <a:buChar char="◦"/>
        <a:defRPr sz="2000" b="1" kern="1200">
          <a:solidFill>
            <a:schemeClr val="tx1">
              <a:lumMod val="75000"/>
              <a:lumOff val="25000"/>
            </a:schemeClr>
          </a:solidFill>
          <a:latin typeface="+mn-lt"/>
          <a:ea typeface="+mn-ea"/>
          <a:cs typeface="+mn-cs"/>
        </a:defRPr>
      </a:lvl2pPr>
      <a:lvl3pPr marL="566928" indent="-182880" algn="just" defTabSz="914400" rtl="0" eaLnBrk="1" latinLnBrk="0" hangingPunct="1">
        <a:lnSpc>
          <a:spcPct val="90000"/>
        </a:lnSpc>
        <a:spcBef>
          <a:spcPts val="200"/>
        </a:spcBef>
        <a:spcAft>
          <a:spcPts val="400"/>
        </a:spcAft>
        <a:buClr>
          <a:schemeClr val="accent1"/>
        </a:buClr>
        <a:buFont typeface="Calibri" pitchFamily="34" charset="0"/>
        <a:buChar char="◦"/>
        <a:defRPr sz="1600" b="1" kern="1200">
          <a:solidFill>
            <a:schemeClr val="tx1">
              <a:lumMod val="75000"/>
              <a:lumOff val="25000"/>
            </a:schemeClr>
          </a:solidFill>
          <a:latin typeface="+mn-lt"/>
          <a:ea typeface="+mn-ea"/>
          <a:cs typeface="+mn-cs"/>
        </a:defRPr>
      </a:lvl3pPr>
      <a:lvl4pPr marL="749808" indent="-182880" algn="just" defTabSz="914400" rtl="0" eaLnBrk="1" latinLnBrk="0" hangingPunct="1">
        <a:lnSpc>
          <a:spcPct val="90000"/>
        </a:lnSpc>
        <a:spcBef>
          <a:spcPts val="200"/>
        </a:spcBef>
        <a:spcAft>
          <a:spcPts val="400"/>
        </a:spcAft>
        <a:buClr>
          <a:schemeClr val="accent1"/>
        </a:buClr>
        <a:buFont typeface="Calibri" pitchFamily="34" charset="0"/>
        <a:buChar char="◦"/>
        <a:defRPr sz="1600" b="1" kern="1200">
          <a:solidFill>
            <a:schemeClr val="tx1">
              <a:lumMod val="75000"/>
              <a:lumOff val="25000"/>
            </a:schemeClr>
          </a:solidFill>
          <a:latin typeface="+mn-lt"/>
          <a:ea typeface="+mn-ea"/>
          <a:cs typeface="+mn-cs"/>
        </a:defRPr>
      </a:lvl4pPr>
      <a:lvl5pPr marL="932688" indent="-182880" algn="just" defTabSz="914400" rtl="0" eaLnBrk="1" latinLnBrk="0" hangingPunct="1">
        <a:lnSpc>
          <a:spcPct val="90000"/>
        </a:lnSpc>
        <a:spcBef>
          <a:spcPts val="200"/>
        </a:spcBef>
        <a:spcAft>
          <a:spcPts val="400"/>
        </a:spcAft>
        <a:buClr>
          <a:schemeClr val="accent1"/>
        </a:buClr>
        <a:buFont typeface="Calibri" pitchFamily="34" charset="0"/>
        <a:buChar char="◦"/>
        <a:defRPr sz="1600" b="1"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94.xml"/><Relationship Id="rId3" Type="http://schemas.openxmlformats.org/officeDocument/2006/relationships/slide" Target="slide2.xml"/><Relationship Id="rId7" Type="http://schemas.openxmlformats.org/officeDocument/2006/relationships/slide" Target="slide58.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33.xml"/><Relationship Id="rId5" Type="http://schemas.openxmlformats.org/officeDocument/2006/relationships/slide" Target="slide19.xml"/><Relationship Id="rId4" Type="http://schemas.openxmlformats.org/officeDocument/2006/relationships/slide" Target="slide9.xml"/><Relationship Id="rId9" Type="http://schemas.openxmlformats.org/officeDocument/2006/relationships/slide" Target="slide10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slide" Target="slide102.xml"/><Relationship Id="rId1" Type="http://schemas.openxmlformats.org/officeDocument/2006/relationships/slideLayout" Target="../slideLayouts/slideLayout3.xml"/><Relationship Id="rId4" Type="http://schemas.openxmlformats.org/officeDocument/2006/relationships/slide" Target="slide109.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3.xml"/><Relationship Id="rId7" Type="http://schemas.openxmlformats.org/officeDocument/2006/relationships/slide" Target="slide31.xml"/><Relationship Id="rId2" Type="http://schemas.openxmlformats.org/officeDocument/2006/relationships/slide" Target="slide21.xml"/><Relationship Id="rId1" Type="http://schemas.openxmlformats.org/officeDocument/2006/relationships/slideLayout" Target="../slideLayouts/slideLayout3.xml"/><Relationship Id="rId6" Type="http://schemas.openxmlformats.org/officeDocument/2006/relationships/slide" Target="slide29.xml"/><Relationship Id="rId5" Type="http://schemas.openxmlformats.org/officeDocument/2006/relationships/slide" Target="slide27.xml"/><Relationship Id="rId4" Type="http://schemas.openxmlformats.org/officeDocument/2006/relationships/slide" Target="slide25.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3.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slide" Target="slide36.xml"/><Relationship Id="rId7" Type="http://schemas.openxmlformats.org/officeDocument/2006/relationships/slide" Target="slide42.xml"/><Relationship Id="rId2" Type="http://schemas.openxmlformats.org/officeDocument/2006/relationships/slide" Target="slide34.xml"/><Relationship Id="rId1" Type="http://schemas.openxmlformats.org/officeDocument/2006/relationships/slideLayout" Target="../slideLayouts/slideLayout3.xml"/><Relationship Id="rId6" Type="http://schemas.openxmlformats.org/officeDocument/2006/relationships/slide" Target="slide41.xml"/><Relationship Id="rId5" Type="http://schemas.openxmlformats.org/officeDocument/2006/relationships/slide" Target="slide40.xml"/><Relationship Id="rId4" Type="http://schemas.openxmlformats.org/officeDocument/2006/relationships/slide" Target="slide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59.xml"/><Relationship Id="rId1" Type="http://schemas.openxmlformats.org/officeDocument/2006/relationships/slideLayout" Target="../slideLayouts/slideLayout3.xml"/><Relationship Id="rId6" Type="http://schemas.openxmlformats.org/officeDocument/2006/relationships/slide" Target="slide89.xml"/><Relationship Id="rId5" Type="http://schemas.openxmlformats.org/officeDocument/2006/relationships/slide" Target="slide87.xml"/><Relationship Id="rId4" Type="http://schemas.openxmlformats.org/officeDocument/2006/relationships/slide" Target="slide7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1.xml"/><Relationship Id="rId1" Type="http://schemas.openxmlformats.org/officeDocument/2006/relationships/slideLayout" Target="../slideLayouts/slideLayout3.xml"/><Relationship Id="rId5" Type="http://schemas.openxmlformats.org/officeDocument/2006/relationships/slide" Target="slide18.xml"/><Relationship Id="rId4" Type="http://schemas.openxmlformats.org/officeDocument/2006/relationships/slide" Target="slide17.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96.xml"/><Relationship Id="rId1" Type="http://schemas.openxmlformats.org/officeDocument/2006/relationships/slideLayout" Target="../slideLayouts/slideLayout3.xml"/><Relationship Id="rId6" Type="http://schemas.openxmlformats.org/officeDocument/2006/relationships/slide" Target="slide100.xml"/><Relationship Id="rId5" Type="http://schemas.openxmlformats.org/officeDocument/2006/relationships/slide" Target="slide99.xml"/><Relationship Id="rId4" Type="http://schemas.openxmlformats.org/officeDocument/2006/relationships/slide" Target="slide9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zh-TW" smtClean="0"/>
              <a:t>CHAPTER10</a:t>
            </a:r>
            <a:br>
              <a:rPr lang="en-US" altLang="zh-TW" smtClean="0"/>
            </a:br>
            <a:r>
              <a:rPr lang="zh-TW" altLang="en-US" smtClean="0"/>
              <a:t>電子商務</a:t>
            </a:r>
          </a:p>
        </p:txBody>
      </p:sp>
      <p:sp>
        <p:nvSpPr>
          <p:cNvPr id="3075" name="Rectangle 3"/>
          <p:cNvSpPr>
            <a:spLocks noGrp="1" noChangeArrowheads="1"/>
          </p:cNvSpPr>
          <p:nvPr>
            <p:ph type="subTitle" idx="1"/>
          </p:nvPr>
        </p:nvSpPr>
        <p:spPr>
          <a:xfrm>
            <a:off x="825038" y="2564904"/>
            <a:ext cx="7543800" cy="3744416"/>
          </a:xfrm>
        </p:spPr>
        <p:txBody>
          <a:bodyPr numCol="2">
            <a:normAutofit/>
          </a:bodyPr>
          <a:lstStyle/>
          <a:p>
            <a:r>
              <a:rPr lang="en-US" altLang="zh-TW" dirty="0" smtClean="0">
                <a:hlinkClick r:id="rId3" action="ppaction://hlinksldjump"/>
              </a:rPr>
              <a:t>10-1 </a:t>
            </a:r>
            <a:r>
              <a:rPr lang="zh-TW" altLang="en-US" dirty="0" smtClean="0">
                <a:hlinkClick r:id="rId3" action="ppaction://hlinksldjump"/>
              </a:rPr>
              <a:t>電子商務</a:t>
            </a:r>
            <a:r>
              <a:rPr lang="zh-TW" altLang="en-US" dirty="0">
                <a:hlinkClick r:id="rId3" action="ppaction://hlinksldjump"/>
              </a:rPr>
              <a:t>基本概念</a:t>
            </a:r>
            <a:endParaRPr lang="zh-TW" altLang="en-US" dirty="0"/>
          </a:p>
          <a:p>
            <a:r>
              <a:rPr lang="en-US" altLang="zh-TW" dirty="0" smtClean="0">
                <a:hlinkClick r:id="rId4" action="ppaction://hlinksldjump"/>
              </a:rPr>
              <a:t>10-2 </a:t>
            </a:r>
            <a:r>
              <a:rPr lang="zh-TW" altLang="en-US" dirty="0" smtClean="0">
                <a:hlinkClick r:id="rId4" action="ppaction://hlinksldjump"/>
              </a:rPr>
              <a:t>電子商務</a:t>
            </a:r>
            <a:r>
              <a:rPr lang="zh-TW" altLang="en-US" dirty="0">
                <a:hlinkClick r:id="rId4" action="ppaction://hlinksldjump"/>
              </a:rPr>
              <a:t>的架構</a:t>
            </a:r>
            <a:endParaRPr lang="zh-TW" altLang="en-US" dirty="0"/>
          </a:p>
          <a:p>
            <a:r>
              <a:rPr lang="en-US" altLang="zh-TW" dirty="0" smtClean="0">
                <a:hlinkClick r:id="rId5" action="ppaction://hlinksldjump"/>
              </a:rPr>
              <a:t>10-3 </a:t>
            </a:r>
            <a:r>
              <a:rPr lang="zh-TW" altLang="en-US" dirty="0" smtClean="0">
                <a:hlinkClick r:id="rId5" action="ppaction://hlinksldjump"/>
              </a:rPr>
              <a:t>電子商務</a:t>
            </a:r>
            <a:r>
              <a:rPr lang="zh-TW" altLang="en-US" dirty="0">
                <a:hlinkClick r:id="rId5" action="ppaction://hlinksldjump"/>
              </a:rPr>
              <a:t>的經營模式</a:t>
            </a:r>
            <a:endParaRPr lang="zh-TW" altLang="en-US" dirty="0"/>
          </a:p>
          <a:p>
            <a:r>
              <a:rPr lang="en-US" altLang="zh-TW" dirty="0" smtClean="0">
                <a:hlinkClick r:id="rId6" action="ppaction://hlinksldjump"/>
              </a:rPr>
              <a:t>10-4 </a:t>
            </a:r>
            <a:r>
              <a:rPr lang="zh-TW" altLang="en-US" dirty="0" smtClean="0">
                <a:hlinkClick r:id="rId6" action="ppaction://hlinksldjump"/>
              </a:rPr>
              <a:t>電子商務</a:t>
            </a:r>
            <a:r>
              <a:rPr lang="zh-TW" altLang="en-US" dirty="0">
                <a:hlinkClick r:id="rId6" action="ppaction://hlinksldjump"/>
              </a:rPr>
              <a:t>付款機制</a:t>
            </a:r>
            <a:endParaRPr lang="zh-TW" altLang="en-US" dirty="0"/>
          </a:p>
          <a:p>
            <a:r>
              <a:rPr lang="en-US" altLang="zh-TW" dirty="0" smtClean="0">
                <a:hlinkClick r:id="rId7" action="ppaction://hlinksldjump"/>
              </a:rPr>
              <a:t>10-5 </a:t>
            </a:r>
            <a:r>
              <a:rPr lang="zh-TW" altLang="en-US" dirty="0" smtClean="0">
                <a:hlinkClick r:id="rId7" action="ppaction://hlinksldjump"/>
              </a:rPr>
              <a:t>電子商務</a:t>
            </a:r>
            <a:r>
              <a:rPr lang="zh-TW" altLang="en-US" dirty="0">
                <a:hlinkClick r:id="rId7" action="ppaction://hlinksldjump"/>
              </a:rPr>
              <a:t>安全機制</a:t>
            </a:r>
            <a:endParaRPr lang="zh-TW" altLang="en-US" dirty="0"/>
          </a:p>
          <a:p>
            <a:r>
              <a:rPr lang="en-US" altLang="zh-TW" dirty="0" smtClean="0">
                <a:hlinkClick r:id="rId8" action="ppaction://hlinksldjump"/>
              </a:rPr>
              <a:t>10-6 </a:t>
            </a:r>
            <a:r>
              <a:rPr lang="zh-TW" altLang="en-US" dirty="0" smtClean="0">
                <a:hlinkClick r:id="rId8" action="ppaction://hlinksldjump"/>
              </a:rPr>
              <a:t>行動</a:t>
            </a:r>
            <a:r>
              <a:rPr lang="zh-TW" altLang="en-US" dirty="0">
                <a:hlinkClick r:id="rId8" action="ppaction://hlinksldjump"/>
              </a:rPr>
              <a:t>商務</a:t>
            </a:r>
            <a:endParaRPr lang="zh-TW" altLang="en-US" dirty="0"/>
          </a:p>
          <a:p>
            <a:r>
              <a:rPr lang="en-US" altLang="zh-TW" dirty="0" smtClean="0">
                <a:hlinkClick r:id="rId9" action="ppaction://hlinksldjump"/>
              </a:rPr>
              <a:t>10-7 </a:t>
            </a:r>
            <a:r>
              <a:rPr lang="zh-TW" altLang="en-US" dirty="0" smtClean="0">
                <a:hlinkClick r:id="rId9" action="ppaction://hlinksldjump"/>
              </a:rPr>
              <a:t>電子商務</a:t>
            </a:r>
            <a:r>
              <a:rPr lang="zh-TW" altLang="en-US" dirty="0">
                <a:hlinkClick r:id="rId9" action="ppaction://hlinksldjump"/>
              </a:rPr>
              <a:t>網站的建置</a:t>
            </a:r>
            <a:endParaRPr lang="zh-TW" altLang="en-US" dirty="0" smtClean="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idx="1"/>
          </p:nvPr>
        </p:nvSpPr>
        <p:spPr/>
        <p:txBody>
          <a:bodyPr/>
          <a:lstStyle/>
          <a:p>
            <a:pPr eaLnBrk="1"/>
            <a:r>
              <a:rPr lang="zh-TW" altLang="en-US" dirty="0" smtClean="0"/>
              <a:t>電子商務的運作流程</a:t>
            </a:r>
          </a:p>
        </p:txBody>
      </p:sp>
      <p:sp>
        <p:nvSpPr>
          <p:cNvPr id="10243" name="Rectangle 2"/>
          <p:cNvSpPr>
            <a:spLocks noGrp="1" noChangeArrowheads="1"/>
          </p:cNvSpPr>
          <p:nvPr>
            <p:ph type="title"/>
          </p:nvPr>
        </p:nvSpPr>
        <p:spPr/>
        <p:txBody>
          <a:bodyPr/>
          <a:lstStyle/>
          <a:p>
            <a:pPr eaLnBrk="1" hangingPunct="1"/>
            <a:r>
              <a:rPr lang="en-US" altLang="en-US" dirty="0" smtClean="0"/>
              <a:t>10-2 </a:t>
            </a:r>
            <a:r>
              <a:rPr lang="en-US" altLang="en-US" dirty="0" err="1" smtClean="0"/>
              <a:t>電子商務的架構</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10</a:t>
            </a:fld>
            <a:endParaRPr lang="en-US" altLang="zh-TW"/>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696" y="1974580"/>
            <a:ext cx="6476640" cy="436820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使用者可透過手機預約叫車，便能清楚知道車輛、駕駛、預估車資、車輛</a:t>
            </a:r>
            <a:r>
              <a:rPr lang="zh-TW" altLang="en-US" dirty="0" smtClean="0"/>
              <a:t>定位</a:t>
            </a:r>
            <a:r>
              <a:rPr lang="zh-TW" altLang="en-US" dirty="0"/>
              <a:t>、行車軌跡等</a:t>
            </a:r>
            <a:r>
              <a:rPr lang="zh-TW" altLang="en-US" dirty="0" smtClean="0"/>
              <a:t>資訊。</a:t>
            </a:r>
            <a:endParaRPr lang="en-US" altLang="zh-TW" dirty="0" smtClean="0"/>
          </a:p>
          <a:p>
            <a:r>
              <a:rPr lang="en-US" altLang="zh-TW" dirty="0" smtClean="0"/>
              <a:t>Uber</a:t>
            </a:r>
            <a:r>
              <a:rPr lang="zh-TW" altLang="en-US" dirty="0" smtClean="0"/>
              <a:t>營運</a:t>
            </a:r>
            <a:r>
              <a:rPr lang="zh-TW" altLang="en-US" dirty="0"/>
              <a:t>範疇遍布全球</a:t>
            </a:r>
            <a:r>
              <a:rPr lang="en-US" altLang="zh-TW" dirty="0" smtClean="0"/>
              <a:t>6</a:t>
            </a:r>
            <a:r>
              <a:rPr lang="zh-TW" altLang="en-US" dirty="0" smtClean="0"/>
              <a:t>大</a:t>
            </a:r>
            <a:r>
              <a:rPr lang="zh-TW" altLang="en-US" dirty="0"/>
              <a:t>洲</a:t>
            </a:r>
            <a:r>
              <a:rPr lang="zh-TW" altLang="en-US" dirty="0" smtClean="0"/>
              <a:t>、</a:t>
            </a:r>
            <a:r>
              <a:rPr lang="en-US" altLang="zh-TW" dirty="0" smtClean="0"/>
              <a:t>65</a:t>
            </a:r>
            <a:r>
              <a:rPr lang="zh-TW" altLang="en-US" dirty="0" smtClean="0"/>
              <a:t>個</a:t>
            </a:r>
            <a:r>
              <a:rPr lang="zh-TW" altLang="en-US" dirty="0"/>
              <a:t>國家，超過</a:t>
            </a:r>
            <a:r>
              <a:rPr lang="en-US" altLang="zh-TW" dirty="0" smtClean="0"/>
              <a:t>600</a:t>
            </a:r>
            <a:r>
              <a:rPr lang="zh-TW" altLang="en-US" dirty="0" smtClean="0"/>
              <a:t>個</a:t>
            </a:r>
            <a:r>
              <a:rPr lang="zh-TW" altLang="en-US" dirty="0"/>
              <a:t>城市，提供即時資訊，讓使用者透過</a:t>
            </a:r>
            <a:r>
              <a:rPr lang="en-US" altLang="zh-TW" dirty="0" smtClean="0"/>
              <a:t>App</a:t>
            </a:r>
            <a:r>
              <a:rPr lang="zh-TW" altLang="en-US" dirty="0" smtClean="0"/>
              <a:t>即時</a:t>
            </a:r>
            <a:r>
              <a:rPr lang="zh-TW" altLang="en-US" dirty="0"/>
              <a:t>線上叫車。</a:t>
            </a:r>
          </a:p>
        </p:txBody>
      </p:sp>
      <p:sp>
        <p:nvSpPr>
          <p:cNvPr id="3" name="標題 2"/>
          <p:cNvSpPr>
            <a:spLocks noGrp="1"/>
          </p:cNvSpPr>
          <p:nvPr>
            <p:ph type="title"/>
          </p:nvPr>
        </p:nvSpPr>
        <p:spPr/>
        <p:txBody>
          <a:bodyPr/>
          <a:lstStyle/>
          <a:p>
            <a:r>
              <a:rPr lang="en-US" altLang="zh-TW" dirty="0"/>
              <a:t>10-6-5 </a:t>
            </a:r>
            <a:r>
              <a:rPr lang="zh-TW" altLang="en-US" dirty="0"/>
              <a:t>線上即時叫車</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100</a:t>
            </a:fld>
            <a:endParaRPr lang="en-US" altLang="zh-TW"/>
          </a:p>
        </p:txBody>
      </p:sp>
    </p:spTree>
    <p:extLst>
      <p:ext uri="{BB962C8B-B14F-4D97-AF65-F5344CB8AC3E}">
        <p14:creationId xmlns:p14="http://schemas.microsoft.com/office/powerpoint/2010/main" val="1752390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p:cNvSpPr>
            <a:spLocks noGrp="1" noChangeArrowheads="1"/>
          </p:cNvSpPr>
          <p:nvPr>
            <p:ph type="body" idx="1"/>
          </p:nvPr>
        </p:nvSpPr>
        <p:spPr/>
        <p:txBody>
          <a:bodyPr/>
          <a:lstStyle/>
          <a:p>
            <a:pPr marL="0" indent="0" eaLnBrk="1">
              <a:buNone/>
            </a:pPr>
            <a:r>
              <a:rPr lang="en-US" altLang="zh-TW" dirty="0" smtClean="0">
                <a:hlinkClick r:id="rId2" action="ppaction://hlinksldjump"/>
              </a:rPr>
              <a:t>10-7-1 </a:t>
            </a:r>
            <a:r>
              <a:rPr lang="zh-TW" altLang="en-US" dirty="0" smtClean="0">
                <a:hlinkClick r:id="rId2" action="ppaction://hlinksldjump"/>
              </a:rPr>
              <a:t>電子商務的網路架構</a:t>
            </a:r>
            <a:endParaRPr lang="zh-TW" altLang="en-US" dirty="0" smtClean="0"/>
          </a:p>
          <a:p>
            <a:pPr marL="0" indent="0" eaLnBrk="1">
              <a:buNone/>
            </a:pPr>
            <a:r>
              <a:rPr lang="en-US" altLang="zh-TW" dirty="0" smtClean="0">
                <a:hlinkClick r:id="rId3" action="ppaction://hlinksldjump"/>
              </a:rPr>
              <a:t>10-7-2 </a:t>
            </a:r>
            <a:r>
              <a:rPr lang="zh-TW" altLang="en-US" dirty="0" smtClean="0">
                <a:hlinkClick r:id="rId3" action="ppaction://hlinksldjump"/>
              </a:rPr>
              <a:t>自行架設電子商務網站</a:t>
            </a:r>
            <a:endParaRPr lang="en-US" altLang="zh-TW" dirty="0" smtClean="0"/>
          </a:p>
          <a:p>
            <a:r>
              <a:rPr lang="en-US" altLang="zh-TW" dirty="0" smtClean="0">
                <a:hlinkClick r:id="rId4" action="ppaction://hlinksldjump"/>
              </a:rPr>
              <a:t>10-7-3 </a:t>
            </a:r>
            <a:r>
              <a:rPr lang="zh-TW" altLang="en-US" dirty="0" smtClean="0">
                <a:hlinkClick r:id="rId4" action="ppaction://hlinksldjump"/>
              </a:rPr>
              <a:t>透過</a:t>
            </a:r>
            <a:r>
              <a:rPr lang="zh-TW" altLang="en-US" dirty="0">
                <a:hlinkClick r:id="rId4" action="ppaction://hlinksldjump"/>
              </a:rPr>
              <a:t>開店平台架設電子商店</a:t>
            </a:r>
            <a:endParaRPr lang="zh-TW" altLang="en-US" dirty="0" smtClean="0"/>
          </a:p>
        </p:txBody>
      </p:sp>
      <p:sp>
        <p:nvSpPr>
          <p:cNvPr id="52227" name="Rectangle 2"/>
          <p:cNvSpPr>
            <a:spLocks noGrp="1" noChangeArrowheads="1"/>
          </p:cNvSpPr>
          <p:nvPr>
            <p:ph type="title"/>
          </p:nvPr>
        </p:nvSpPr>
        <p:spPr/>
        <p:txBody>
          <a:bodyPr/>
          <a:lstStyle/>
          <a:p>
            <a:pPr eaLnBrk="1" hangingPunct="1"/>
            <a:r>
              <a:rPr lang="en-US" altLang="en-US" dirty="0" smtClean="0"/>
              <a:t>10-7 </a:t>
            </a:r>
            <a:r>
              <a:rPr lang="en-US" altLang="en-US" dirty="0" err="1" smtClean="0"/>
              <a:t>電子商務網站的建置</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101</a:t>
            </a:fld>
            <a:endParaRPr lang="en-US" altLang="zh-TW"/>
          </a:p>
        </p:txBody>
      </p:sp>
    </p:spTree>
    <p:extLst>
      <p:ext uri="{BB962C8B-B14F-4D97-AF65-F5344CB8AC3E}">
        <p14:creationId xmlns:p14="http://schemas.microsoft.com/office/powerpoint/2010/main" val="2686510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idx="1"/>
          </p:nvPr>
        </p:nvSpPr>
        <p:spPr/>
        <p:txBody>
          <a:bodyPr/>
          <a:lstStyle/>
          <a:p>
            <a:pPr eaLnBrk="1"/>
            <a:r>
              <a:rPr lang="zh-TW" altLang="en-US" dirty="0" smtClean="0"/>
              <a:t>電子商務所需的網路發展架構，依照對象可區分為</a:t>
            </a:r>
            <a:r>
              <a:rPr lang="en-US" altLang="zh-TW" dirty="0" smtClean="0">
                <a:solidFill>
                  <a:srgbClr val="C00000"/>
                </a:solidFill>
              </a:rPr>
              <a:t>Intranet</a:t>
            </a:r>
            <a:r>
              <a:rPr lang="zh-TW" altLang="en-US" dirty="0" smtClean="0"/>
              <a:t>、</a:t>
            </a:r>
            <a:r>
              <a:rPr lang="en-US" altLang="zh-TW" dirty="0" smtClean="0">
                <a:solidFill>
                  <a:srgbClr val="C00000"/>
                </a:solidFill>
              </a:rPr>
              <a:t>Extranet</a:t>
            </a:r>
            <a:r>
              <a:rPr lang="zh-TW" altLang="en-US" dirty="0" smtClean="0"/>
              <a:t>、</a:t>
            </a:r>
            <a:r>
              <a:rPr lang="en-US" altLang="zh-TW" dirty="0" smtClean="0">
                <a:solidFill>
                  <a:srgbClr val="C00000"/>
                </a:solidFill>
              </a:rPr>
              <a:t>Internet</a:t>
            </a:r>
            <a:r>
              <a:rPr lang="zh-TW" altLang="en-US" dirty="0" smtClean="0"/>
              <a:t>三種類型。</a:t>
            </a:r>
          </a:p>
        </p:txBody>
      </p:sp>
      <p:sp>
        <p:nvSpPr>
          <p:cNvPr id="53251" name="Rectangle 2"/>
          <p:cNvSpPr>
            <a:spLocks noGrp="1" noChangeArrowheads="1"/>
          </p:cNvSpPr>
          <p:nvPr>
            <p:ph type="title"/>
          </p:nvPr>
        </p:nvSpPr>
        <p:spPr/>
        <p:txBody>
          <a:bodyPr/>
          <a:lstStyle/>
          <a:p>
            <a:pPr eaLnBrk="1" hangingPunct="1"/>
            <a:r>
              <a:rPr lang="en-US" altLang="zh-TW" dirty="0" smtClean="0"/>
              <a:t>10-7-1 </a:t>
            </a:r>
            <a:r>
              <a:rPr lang="zh-TW" altLang="en-US" dirty="0" smtClean="0"/>
              <a:t>電子商務的網路架構</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102</a:t>
            </a:fld>
            <a:endParaRPr lang="en-US" altLang="zh-TW"/>
          </a:p>
        </p:txBody>
      </p:sp>
      <p:pic>
        <p:nvPicPr>
          <p:cNvPr id="3" name="圖片 2"/>
          <p:cNvPicPr>
            <a:picLocks noChangeAspect="1"/>
          </p:cNvPicPr>
          <p:nvPr/>
        </p:nvPicPr>
        <p:blipFill>
          <a:blip r:embed="rId2"/>
          <a:stretch>
            <a:fillRect/>
          </a:stretch>
        </p:blipFill>
        <p:spPr>
          <a:xfrm>
            <a:off x="2051720" y="2852936"/>
            <a:ext cx="4660258" cy="3238378"/>
          </a:xfrm>
          <a:prstGeom prst="rect">
            <a:avLst/>
          </a:prstGeom>
        </p:spPr>
      </p:pic>
    </p:spTree>
    <p:extLst>
      <p:ext uri="{BB962C8B-B14F-4D97-AF65-F5344CB8AC3E}">
        <p14:creationId xmlns:p14="http://schemas.microsoft.com/office/powerpoint/2010/main" val="1450257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idx="1"/>
          </p:nvPr>
        </p:nvSpPr>
        <p:spPr/>
        <p:txBody>
          <a:bodyPr>
            <a:normAutofit/>
          </a:bodyPr>
          <a:lstStyle/>
          <a:p>
            <a:pPr algn="ctr" eaLnBrk="1">
              <a:buFont typeface="Wingdings" pitchFamily="2" charset="2"/>
              <a:buNone/>
            </a:pPr>
            <a:r>
              <a:rPr lang="en-US" altLang="zh-TW" dirty="0" smtClean="0">
                <a:solidFill>
                  <a:srgbClr val="C00000"/>
                </a:solidFill>
              </a:rPr>
              <a:t>Intranet</a:t>
            </a:r>
          </a:p>
          <a:p>
            <a:pPr eaLnBrk="1"/>
            <a:r>
              <a:rPr lang="en-US" altLang="zh-TW" dirty="0" smtClean="0"/>
              <a:t>Intranet</a:t>
            </a:r>
            <a:r>
              <a:rPr lang="zh-TW" altLang="en-US" dirty="0" smtClean="0"/>
              <a:t>也就是</a:t>
            </a:r>
            <a:r>
              <a:rPr lang="zh-TW" altLang="en-US" dirty="0" smtClean="0">
                <a:solidFill>
                  <a:srgbClr val="C00000"/>
                </a:solidFill>
              </a:rPr>
              <a:t>「企業網路」</a:t>
            </a:r>
            <a:r>
              <a:rPr lang="zh-TW" altLang="en-US" dirty="0" smtClean="0"/>
              <a:t>，使用於企業內部的網路，用以連接企業內各部門，而外部無法進入存取的專屬網路環境。</a:t>
            </a:r>
            <a:endParaRPr lang="en-US" altLang="zh-TW" dirty="0" smtClean="0"/>
          </a:p>
          <a:p>
            <a:pPr eaLnBrk="1"/>
            <a:r>
              <a:rPr lang="zh-TW" altLang="en-US" dirty="0" smtClean="0"/>
              <a:t>常用的</a:t>
            </a:r>
            <a:r>
              <a:rPr lang="en-US" altLang="zh-TW" dirty="0" smtClean="0"/>
              <a:t>Intranet</a:t>
            </a:r>
            <a:r>
              <a:rPr lang="zh-TW" altLang="en-US" dirty="0" smtClean="0"/>
              <a:t>應用有：企業內部公告、電子郵件、討論區、線上會議。</a:t>
            </a:r>
            <a:endParaRPr lang="en-US" altLang="zh-TW" dirty="0" smtClean="0"/>
          </a:p>
          <a:p>
            <a:pPr eaLnBrk="1"/>
            <a:endParaRPr lang="zh-TW" altLang="en-US" dirty="0" smtClean="0"/>
          </a:p>
        </p:txBody>
      </p:sp>
      <p:sp>
        <p:nvSpPr>
          <p:cNvPr id="54275" name="Rectangle 2"/>
          <p:cNvSpPr>
            <a:spLocks noGrp="1" noChangeArrowheads="1"/>
          </p:cNvSpPr>
          <p:nvPr>
            <p:ph type="title"/>
          </p:nvPr>
        </p:nvSpPr>
        <p:spPr/>
        <p:txBody>
          <a:bodyPr/>
          <a:lstStyle/>
          <a:p>
            <a:pPr eaLnBrk="1" hangingPunct="1"/>
            <a:r>
              <a:rPr lang="en-US" altLang="zh-TW" dirty="0" smtClean="0"/>
              <a:t>10-7-1 </a:t>
            </a:r>
            <a:r>
              <a:rPr lang="zh-TW" altLang="en-US" dirty="0" smtClean="0"/>
              <a:t>電子商務的網路架構</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103</a:t>
            </a:fld>
            <a:endParaRPr lang="en-US" altLang="zh-TW"/>
          </a:p>
        </p:txBody>
      </p:sp>
    </p:spTree>
    <p:extLst>
      <p:ext uri="{BB962C8B-B14F-4D97-AF65-F5344CB8AC3E}">
        <p14:creationId xmlns:p14="http://schemas.microsoft.com/office/powerpoint/2010/main" val="1157231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idx="1"/>
          </p:nvPr>
        </p:nvSpPr>
        <p:spPr/>
        <p:txBody>
          <a:bodyPr>
            <a:normAutofit/>
          </a:bodyPr>
          <a:lstStyle/>
          <a:p>
            <a:pPr algn="ctr">
              <a:buNone/>
            </a:pPr>
            <a:r>
              <a:rPr lang="en-US" altLang="zh-TW" dirty="0" smtClean="0">
                <a:solidFill>
                  <a:srgbClr val="C00000"/>
                </a:solidFill>
              </a:rPr>
              <a:t>Extranet</a:t>
            </a:r>
            <a:endParaRPr lang="en-US" altLang="zh-TW" dirty="0">
              <a:solidFill>
                <a:srgbClr val="C00000"/>
              </a:solidFill>
            </a:endParaRPr>
          </a:p>
          <a:p>
            <a:r>
              <a:rPr lang="en-US" altLang="zh-TW" dirty="0"/>
              <a:t>Extranet</a:t>
            </a:r>
            <a:r>
              <a:rPr lang="zh-TW" altLang="en-US" dirty="0"/>
              <a:t>稱為</a:t>
            </a:r>
            <a:r>
              <a:rPr lang="zh-TW" altLang="en-US" dirty="0">
                <a:solidFill>
                  <a:srgbClr val="C00000"/>
                </a:solidFill>
              </a:rPr>
              <a:t>「商際網路」</a:t>
            </a:r>
            <a:r>
              <a:rPr lang="zh-TW" altLang="en-US" dirty="0"/>
              <a:t>，是指用以建立其他合作廠商或交易夥伴間連繫的企業外部網路，提供企業服務或交易資訊等</a:t>
            </a:r>
            <a:r>
              <a:rPr lang="zh-TW" altLang="en-US" dirty="0" smtClean="0"/>
              <a:t>。</a:t>
            </a:r>
            <a:endParaRPr lang="en-US" altLang="zh-TW" dirty="0" smtClean="0"/>
          </a:p>
          <a:p>
            <a:r>
              <a:rPr lang="en-US" altLang="zh-TW" dirty="0" smtClean="0"/>
              <a:t>Intranet</a:t>
            </a:r>
            <a:r>
              <a:rPr lang="zh-TW" altLang="en-US" dirty="0"/>
              <a:t>僅供企業內部使用，而</a:t>
            </a:r>
            <a:r>
              <a:rPr lang="en-US" altLang="zh-TW" dirty="0"/>
              <a:t>Extranet</a:t>
            </a:r>
            <a:r>
              <a:rPr lang="zh-TW" altLang="en-US" dirty="0"/>
              <a:t>則可有限制地規範與外界的資訊交換</a:t>
            </a:r>
            <a:r>
              <a:rPr lang="zh-TW" altLang="en-US" dirty="0" smtClean="0"/>
              <a:t>。</a:t>
            </a:r>
            <a:endParaRPr lang="en-US" altLang="zh-TW" dirty="0" smtClean="0"/>
          </a:p>
          <a:p>
            <a:pPr eaLnBrk="1"/>
            <a:endParaRPr lang="zh-TW" altLang="en-US" dirty="0" smtClean="0"/>
          </a:p>
        </p:txBody>
      </p:sp>
      <p:sp>
        <p:nvSpPr>
          <p:cNvPr id="54275" name="Rectangle 2"/>
          <p:cNvSpPr>
            <a:spLocks noGrp="1" noChangeArrowheads="1"/>
          </p:cNvSpPr>
          <p:nvPr>
            <p:ph type="title"/>
          </p:nvPr>
        </p:nvSpPr>
        <p:spPr/>
        <p:txBody>
          <a:bodyPr/>
          <a:lstStyle/>
          <a:p>
            <a:pPr eaLnBrk="1" hangingPunct="1"/>
            <a:r>
              <a:rPr lang="en-US" altLang="zh-TW" dirty="0" smtClean="0"/>
              <a:t>10-7-1 </a:t>
            </a:r>
            <a:r>
              <a:rPr lang="zh-TW" altLang="en-US" dirty="0" smtClean="0"/>
              <a:t>電子商務的網路架構</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104</a:t>
            </a:fld>
            <a:endParaRPr lang="en-US" altLang="zh-TW"/>
          </a:p>
        </p:txBody>
      </p:sp>
    </p:spTree>
    <p:extLst>
      <p:ext uri="{BB962C8B-B14F-4D97-AF65-F5344CB8AC3E}">
        <p14:creationId xmlns:p14="http://schemas.microsoft.com/office/powerpoint/2010/main" val="2801645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p:cNvSpPr>
            <a:spLocks noGrp="1" noChangeArrowheads="1"/>
          </p:cNvSpPr>
          <p:nvPr>
            <p:ph idx="1"/>
          </p:nvPr>
        </p:nvSpPr>
        <p:spPr/>
        <p:txBody>
          <a:bodyPr/>
          <a:lstStyle/>
          <a:p>
            <a:pPr algn="ctr" eaLnBrk="1">
              <a:buFont typeface="Wingdings" pitchFamily="2" charset="2"/>
              <a:buNone/>
            </a:pPr>
            <a:r>
              <a:rPr lang="en-US" altLang="zh-TW" dirty="0" smtClean="0">
                <a:solidFill>
                  <a:srgbClr val="C00000"/>
                </a:solidFill>
              </a:rPr>
              <a:t>Internet</a:t>
            </a:r>
          </a:p>
          <a:p>
            <a:pPr eaLnBrk="1"/>
            <a:r>
              <a:rPr lang="zh-TW" altLang="en-US" dirty="0" smtClean="0"/>
              <a:t>網際網路與全球資訊網的迅速發展，使商業行為可以跨越時間與國界。</a:t>
            </a:r>
          </a:p>
          <a:p>
            <a:pPr eaLnBrk="1"/>
            <a:r>
              <a:rPr lang="zh-TW" altLang="en-US" dirty="0" smtClean="0"/>
              <a:t>企業們透過網際網路，得以追求更廣闊的全球市場，也透過此管道尋找新的交易對象與合作夥伴，因而成就電子商務的無限未來。</a:t>
            </a:r>
          </a:p>
        </p:txBody>
      </p:sp>
      <p:sp>
        <p:nvSpPr>
          <p:cNvPr id="56323" name="Rectangle 2"/>
          <p:cNvSpPr>
            <a:spLocks noGrp="1" noChangeArrowheads="1"/>
          </p:cNvSpPr>
          <p:nvPr>
            <p:ph type="title"/>
          </p:nvPr>
        </p:nvSpPr>
        <p:spPr/>
        <p:txBody>
          <a:bodyPr/>
          <a:lstStyle/>
          <a:p>
            <a:pPr eaLnBrk="1" hangingPunct="1"/>
            <a:r>
              <a:rPr lang="en-US" altLang="zh-TW" dirty="0" smtClean="0"/>
              <a:t>10-7-1 </a:t>
            </a:r>
            <a:r>
              <a:rPr lang="zh-TW" altLang="en-US" dirty="0" smtClean="0"/>
              <a:t>電子商務的網路架構</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105</a:t>
            </a:fld>
            <a:endParaRPr lang="en-US" altLang="zh-TW"/>
          </a:p>
        </p:txBody>
      </p:sp>
    </p:spTree>
    <p:extLst>
      <p:ext uri="{BB962C8B-B14F-4D97-AF65-F5344CB8AC3E}">
        <p14:creationId xmlns:p14="http://schemas.microsoft.com/office/powerpoint/2010/main" val="3626599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3"/>
          <p:cNvSpPr>
            <a:spLocks noGrp="1" noChangeArrowheads="1"/>
          </p:cNvSpPr>
          <p:nvPr>
            <p:ph idx="1"/>
          </p:nvPr>
        </p:nvSpPr>
        <p:spPr/>
        <p:txBody>
          <a:bodyPr/>
          <a:lstStyle/>
          <a:p>
            <a:pPr algn="ctr" eaLnBrk="1">
              <a:buFont typeface="Wingdings" pitchFamily="2" charset="2"/>
              <a:buNone/>
            </a:pPr>
            <a:r>
              <a:rPr lang="zh-TW" altLang="en-US" dirty="0" smtClean="0">
                <a:solidFill>
                  <a:srgbClr val="C00000"/>
                </a:solidFill>
              </a:rPr>
              <a:t>電子商務網站的基本功能</a:t>
            </a:r>
          </a:p>
          <a:p>
            <a:pPr eaLnBrk="1"/>
            <a:r>
              <a:rPr lang="zh-TW" altLang="en-US" dirty="0" smtClean="0"/>
              <a:t>電子商務網站是一個提供銷售服務的平台，因此電子商務網站的設計必須盡可能方便流暢，網站上的資訊也必須完整，才能為企業增加更多的銷售機會。</a:t>
            </a:r>
          </a:p>
          <a:p>
            <a:pPr eaLnBrk="1"/>
            <a:r>
              <a:rPr lang="zh-TW" altLang="en-US" dirty="0" smtClean="0"/>
              <a:t>一個電子商務網站主要是由</a:t>
            </a:r>
            <a:r>
              <a:rPr lang="zh-TW" altLang="en-US" dirty="0" smtClean="0">
                <a:solidFill>
                  <a:srgbClr val="C00000"/>
                </a:solidFill>
              </a:rPr>
              <a:t>前端的銷售平台</a:t>
            </a:r>
            <a:r>
              <a:rPr lang="zh-TW" altLang="en-US" dirty="0" smtClean="0"/>
              <a:t>與</a:t>
            </a:r>
            <a:r>
              <a:rPr lang="zh-TW" altLang="en-US" dirty="0" smtClean="0">
                <a:solidFill>
                  <a:srgbClr val="C00000"/>
                </a:solidFill>
              </a:rPr>
              <a:t>後端的管理平台</a:t>
            </a:r>
            <a:r>
              <a:rPr lang="zh-TW" altLang="en-US" dirty="0" smtClean="0"/>
              <a:t>所組成。</a:t>
            </a:r>
          </a:p>
        </p:txBody>
      </p:sp>
      <p:sp>
        <p:nvSpPr>
          <p:cNvPr id="57347" name="Rectangle 2"/>
          <p:cNvSpPr>
            <a:spLocks noGrp="1" noChangeArrowheads="1"/>
          </p:cNvSpPr>
          <p:nvPr>
            <p:ph type="title"/>
          </p:nvPr>
        </p:nvSpPr>
        <p:spPr/>
        <p:txBody>
          <a:bodyPr>
            <a:normAutofit fontScale="90000"/>
          </a:bodyPr>
          <a:lstStyle/>
          <a:p>
            <a:pPr eaLnBrk="1" hangingPunct="1"/>
            <a:r>
              <a:rPr lang="en-US" altLang="en-US" dirty="0" smtClean="0"/>
              <a:t>10-7-2 </a:t>
            </a:r>
            <a:r>
              <a:rPr lang="zh-TW" altLang="en-US" dirty="0" smtClean="0"/>
              <a:t>自行</a:t>
            </a:r>
            <a:r>
              <a:rPr lang="en-US" altLang="en-US" dirty="0" err="1" smtClean="0"/>
              <a:t>架設電子商務網站</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106</a:t>
            </a:fld>
            <a:endParaRPr lang="en-US" altLang="zh-TW"/>
          </a:p>
        </p:txBody>
      </p:sp>
      <p:pic>
        <p:nvPicPr>
          <p:cNvPr id="3" name="圖片 2"/>
          <p:cNvPicPr>
            <a:picLocks noChangeAspect="1"/>
          </p:cNvPicPr>
          <p:nvPr/>
        </p:nvPicPr>
        <p:blipFill>
          <a:blip r:embed="rId2"/>
          <a:stretch>
            <a:fillRect/>
          </a:stretch>
        </p:blipFill>
        <p:spPr>
          <a:xfrm>
            <a:off x="683569" y="4149080"/>
            <a:ext cx="7914685" cy="1869473"/>
          </a:xfrm>
          <a:prstGeom prst="rect">
            <a:avLst/>
          </a:prstGeom>
        </p:spPr>
      </p:pic>
    </p:spTree>
    <p:extLst>
      <p:ext uri="{BB962C8B-B14F-4D97-AF65-F5344CB8AC3E}">
        <p14:creationId xmlns:p14="http://schemas.microsoft.com/office/powerpoint/2010/main" val="254520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3"/>
          <p:cNvSpPr>
            <a:spLocks noGrp="1" noChangeArrowheads="1"/>
          </p:cNvSpPr>
          <p:nvPr>
            <p:ph idx="1"/>
          </p:nvPr>
        </p:nvSpPr>
        <p:spPr/>
        <p:txBody>
          <a:bodyPr/>
          <a:lstStyle/>
          <a:p>
            <a:pPr algn="ctr" eaLnBrk="1">
              <a:buFont typeface="Wingdings" pitchFamily="2" charset="2"/>
              <a:buNone/>
            </a:pPr>
            <a:r>
              <a:rPr lang="zh-TW" altLang="en-US" dirty="0" smtClean="0">
                <a:solidFill>
                  <a:srgbClr val="C00000"/>
                </a:solidFill>
              </a:rPr>
              <a:t>網路伺服器</a:t>
            </a:r>
          </a:p>
          <a:p>
            <a:pPr eaLnBrk="1"/>
            <a:endParaRPr lang="en-US" altLang="zh-TW" dirty="0" smtClean="0"/>
          </a:p>
        </p:txBody>
      </p:sp>
      <p:sp>
        <p:nvSpPr>
          <p:cNvPr id="59395" name="Rectangle 2"/>
          <p:cNvSpPr>
            <a:spLocks noGrp="1" noChangeArrowheads="1"/>
          </p:cNvSpPr>
          <p:nvPr>
            <p:ph type="title"/>
          </p:nvPr>
        </p:nvSpPr>
        <p:spPr/>
        <p:txBody>
          <a:bodyPr>
            <a:normAutofit fontScale="90000"/>
          </a:bodyPr>
          <a:lstStyle/>
          <a:p>
            <a:pPr eaLnBrk="1" hangingPunct="1"/>
            <a:r>
              <a:rPr lang="en-US" altLang="en-US" dirty="0" smtClean="0"/>
              <a:t>10-7-2 </a:t>
            </a:r>
            <a:r>
              <a:rPr lang="zh-TW" altLang="en-US" dirty="0" smtClean="0"/>
              <a:t>自行</a:t>
            </a:r>
            <a:r>
              <a:rPr lang="en-US" altLang="en-US" dirty="0" err="1" smtClean="0"/>
              <a:t>架設電子商務網站</a:t>
            </a:r>
            <a:endParaRPr lang="zh-TW" altLang="en-US" dirty="0" smtClean="0"/>
          </a:p>
        </p:txBody>
      </p:sp>
      <p:graphicFrame>
        <p:nvGraphicFramePr>
          <p:cNvPr id="5" name="資料庫圖表 4"/>
          <p:cNvGraphicFramePr/>
          <p:nvPr>
            <p:extLst>
              <p:ext uri="{D42A27DB-BD31-4B8C-83A1-F6EECF244321}">
                <p14:modId xmlns:p14="http://schemas.microsoft.com/office/powerpoint/2010/main" val="606838865"/>
              </p:ext>
            </p:extLst>
          </p:nvPr>
        </p:nvGraphicFramePr>
        <p:xfrm>
          <a:off x="804706" y="1628800"/>
          <a:ext cx="7440917"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9397" name="Picture 4" descr="1277113352_dedicated_serve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579535" y="4411382"/>
            <a:ext cx="1820813" cy="18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107</a:t>
            </a:fld>
            <a:endParaRPr lang="en-US" altLang="zh-TW"/>
          </a:p>
        </p:txBody>
      </p:sp>
    </p:spTree>
    <p:extLst>
      <p:ext uri="{BB962C8B-B14F-4D97-AF65-F5344CB8AC3E}">
        <p14:creationId xmlns:p14="http://schemas.microsoft.com/office/powerpoint/2010/main" val="1192273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idx="1"/>
          </p:nvPr>
        </p:nvSpPr>
        <p:spPr/>
        <p:txBody>
          <a:bodyPr/>
          <a:lstStyle/>
          <a:p>
            <a:pPr algn="ctr" eaLnBrk="1">
              <a:buFont typeface="Wingdings" pitchFamily="2" charset="2"/>
              <a:buNone/>
            </a:pPr>
            <a:r>
              <a:rPr lang="zh-TW" altLang="en-US" dirty="0" smtClean="0">
                <a:solidFill>
                  <a:srgbClr val="C00000"/>
                </a:solidFill>
              </a:rPr>
              <a:t>電子商務整合平台</a:t>
            </a:r>
          </a:p>
          <a:p>
            <a:pPr eaLnBrk="1"/>
            <a:r>
              <a:rPr lang="zh-TW" altLang="en-US" dirty="0" smtClean="0"/>
              <a:t>「電子商務整合平台」將電子商務需求結合在一起，讓所有商務運作與企業營運流程緊密整合，提供企業以低成本、高效率的方式建構一個電子商務系統。</a:t>
            </a:r>
          </a:p>
        </p:txBody>
      </p:sp>
      <p:sp>
        <p:nvSpPr>
          <p:cNvPr id="60419" name="Rectangle 2"/>
          <p:cNvSpPr>
            <a:spLocks noGrp="1" noChangeArrowheads="1"/>
          </p:cNvSpPr>
          <p:nvPr>
            <p:ph type="title"/>
          </p:nvPr>
        </p:nvSpPr>
        <p:spPr/>
        <p:txBody>
          <a:bodyPr>
            <a:normAutofit fontScale="90000"/>
          </a:bodyPr>
          <a:lstStyle/>
          <a:p>
            <a:pPr eaLnBrk="1" hangingPunct="1"/>
            <a:r>
              <a:rPr lang="en-US" altLang="en-US" dirty="0" smtClean="0"/>
              <a:t>10-7-2 </a:t>
            </a:r>
            <a:r>
              <a:rPr lang="zh-TW" altLang="en-US" dirty="0" smtClean="0"/>
              <a:t>自行</a:t>
            </a:r>
            <a:r>
              <a:rPr lang="en-US" altLang="en-US" dirty="0" err="1" smtClean="0"/>
              <a:t>架設電子商務網站</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108</a:t>
            </a:fld>
            <a:endParaRPr lang="en-US" altLang="zh-TW"/>
          </a:p>
        </p:txBody>
      </p:sp>
    </p:spTree>
    <p:extLst>
      <p:ext uri="{BB962C8B-B14F-4D97-AF65-F5344CB8AC3E}">
        <p14:creationId xmlns:p14="http://schemas.microsoft.com/office/powerpoint/2010/main" val="4188169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網路</a:t>
            </a:r>
            <a:r>
              <a:rPr lang="zh-TW" altLang="en-US" dirty="0"/>
              <a:t>開店平台提供網路交易流程的軟硬體、平台技術及行銷資源等，甚至</a:t>
            </a:r>
            <a:r>
              <a:rPr lang="zh-TW" altLang="en-US" dirty="0" smtClean="0"/>
              <a:t>結合</a:t>
            </a:r>
            <a:r>
              <a:rPr lang="zh-TW" altLang="en-US" dirty="0"/>
              <a:t>後端的金流及物流的整合服務，商家不須具備實體店面，就可以快速開設電子</a:t>
            </a:r>
            <a:r>
              <a:rPr lang="zh-TW" altLang="en-US" dirty="0" smtClean="0"/>
              <a:t>商店</a:t>
            </a:r>
            <a:r>
              <a:rPr lang="zh-TW" altLang="en-US" dirty="0"/>
              <a:t>，開始在網路上販賣商品</a:t>
            </a:r>
            <a:r>
              <a:rPr lang="zh-TW" altLang="en-US" dirty="0" smtClean="0"/>
              <a:t>。</a:t>
            </a:r>
            <a:endParaRPr lang="en-US" altLang="zh-TW" dirty="0" smtClean="0"/>
          </a:p>
          <a:p>
            <a:r>
              <a:rPr lang="zh-TW" altLang="en-US" dirty="0" smtClean="0"/>
              <a:t>網路</a:t>
            </a:r>
            <a:r>
              <a:rPr lang="zh-TW" altLang="en-US" dirty="0"/>
              <a:t>開店平台網站則向商家收取平台租金，或是</a:t>
            </a:r>
            <a:r>
              <a:rPr lang="zh-TW" altLang="en-US" dirty="0" smtClean="0"/>
              <a:t>從中</a:t>
            </a:r>
            <a:r>
              <a:rPr lang="zh-TW" altLang="en-US" dirty="0"/>
              <a:t>收取成交金額的部分手續費。</a:t>
            </a:r>
          </a:p>
        </p:txBody>
      </p:sp>
      <p:sp>
        <p:nvSpPr>
          <p:cNvPr id="3" name="標題 2"/>
          <p:cNvSpPr>
            <a:spLocks noGrp="1"/>
          </p:cNvSpPr>
          <p:nvPr>
            <p:ph type="title"/>
          </p:nvPr>
        </p:nvSpPr>
        <p:spPr/>
        <p:txBody>
          <a:bodyPr>
            <a:normAutofit/>
          </a:bodyPr>
          <a:lstStyle/>
          <a:p>
            <a:r>
              <a:rPr lang="en-US" altLang="zh-TW" sz="4000" dirty="0" smtClean="0"/>
              <a:t>10-7-3 </a:t>
            </a:r>
            <a:r>
              <a:rPr lang="zh-TW" altLang="en-US" sz="4000" dirty="0" smtClean="0"/>
              <a:t>透過</a:t>
            </a:r>
            <a:r>
              <a:rPr lang="zh-TW" altLang="en-US" sz="4000" dirty="0"/>
              <a:t>開店平台架設電子商店</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109</a:t>
            </a:fld>
            <a:endParaRPr lang="en-US" altLang="zh-TW"/>
          </a:p>
        </p:txBody>
      </p:sp>
    </p:spTree>
    <p:extLst>
      <p:ext uri="{BB962C8B-B14F-4D97-AF65-F5344CB8AC3E}">
        <p14:creationId xmlns:p14="http://schemas.microsoft.com/office/powerpoint/2010/main" val="1630815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solidFill>
                  <a:srgbClr val="C00000"/>
                </a:solidFill>
              </a:rPr>
              <a:t>物流</a:t>
            </a:r>
            <a:r>
              <a:rPr lang="zh-TW" altLang="en-US" dirty="0"/>
              <a:t>是指實體物品的移動，也就是商品從生產地、經銷商、轉運站、一直到</a:t>
            </a:r>
            <a:r>
              <a:rPr lang="zh-TW" altLang="en-US" dirty="0" smtClean="0"/>
              <a:t>消費者</a:t>
            </a:r>
            <a:r>
              <a:rPr lang="zh-TW" altLang="en-US" dirty="0"/>
              <a:t>手中的整個運輸流通過程。</a:t>
            </a:r>
          </a:p>
          <a:p>
            <a:r>
              <a:rPr lang="zh-TW" altLang="en-US" dirty="0"/>
              <a:t>實體商品的物流，是當消費者自網路上訂購商品之後，商品由製造廠商生產</a:t>
            </a:r>
            <a:r>
              <a:rPr lang="zh-TW" altLang="en-US" dirty="0" smtClean="0"/>
              <a:t>包裝</a:t>
            </a:r>
            <a:r>
              <a:rPr lang="zh-TW" altLang="en-US" dirty="0"/>
              <a:t>，送至經銷門市或各個分售點，再由各分售點將物品交由貨運或郵遞公司負責</a:t>
            </a:r>
            <a:r>
              <a:rPr lang="zh-TW" altLang="en-US" dirty="0" smtClean="0"/>
              <a:t>配送</a:t>
            </a:r>
            <a:r>
              <a:rPr lang="zh-TW" altLang="en-US" dirty="0"/>
              <a:t>，貨運公司最後將商品遞送至消費者指定的收件地址。</a:t>
            </a:r>
          </a:p>
        </p:txBody>
      </p:sp>
      <p:sp>
        <p:nvSpPr>
          <p:cNvPr id="3" name="標題 2"/>
          <p:cNvSpPr>
            <a:spLocks noGrp="1"/>
          </p:cNvSpPr>
          <p:nvPr>
            <p:ph type="title"/>
          </p:nvPr>
        </p:nvSpPr>
        <p:spPr/>
        <p:txBody>
          <a:bodyPr/>
          <a:lstStyle/>
          <a:p>
            <a:r>
              <a:rPr lang="en-US" altLang="zh-TW" dirty="0" smtClean="0"/>
              <a:t>10-2-1 </a:t>
            </a:r>
            <a:r>
              <a:rPr lang="zh-TW" altLang="en-US" dirty="0" smtClean="0"/>
              <a:t>物</a:t>
            </a:r>
            <a:r>
              <a:rPr lang="zh-TW" altLang="en-US" dirty="0"/>
              <a:t>流</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11</a:t>
            </a:fld>
            <a:endParaRPr lang="en-US" altLang="zh-TW"/>
          </a:p>
        </p:txBody>
      </p:sp>
    </p:spTree>
    <p:extLst>
      <p:ext uri="{BB962C8B-B14F-4D97-AF65-F5344CB8AC3E}">
        <p14:creationId xmlns:p14="http://schemas.microsoft.com/office/powerpoint/2010/main" val="3394681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此種架站方式成本低廉、操作簡便，適用於小型企業或商家</a:t>
            </a:r>
            <a:r>
              <a:rPr lang="zh-TW" altLang="en-US" dirty="0" smtClean="0"/>
              <a:t>。</a:t>
            </a:r>
            <a:endParaRPr lang="en-US" altLang="zh-TW" dirty="0" smtClean="0"/>
          </a:p>
          <a:p>
            <a:r>
              <a:rPr lang="zh-TW" altLang="en-US" dirty="0" smtClean="0"/>
              <a:t>目前</a:t>
            </a:r>
            <a:r>
              <a:rPr lang="zh-TW" altLang="en-US" dirty="0"/>
              <a:t>常見的</a:t>
            </a:r>
            <a:r>
              <a:rPr lang="zh-TW" altLang="en-US" dirty="0" smtClean="0"/>
              <a:t>網路開</a:t>
            </a:r>
            <a:r>
              <a:rPr lang="zh-TW" altLang="en-US" dirty="0"/>
              <a:t>店平台有：</a:t>
            </a:r>
            <a:r>
              <a:rPr lang="en-US" altLang="zh-TW" dirty="0" smtClean="0"/>
              <a:t>91APP</a:t>
            </a:r>
            <a:r>
              <a:rPr lang="zh-TW" altLang="en-US" dirty="0" smtClean="0"/>
              <a:t>、</a:t>
            </a:r>
            <a:r>
              <a:rPr lang="en-US" altLang="zh-TW" dirty="0" smtClean="0"/>
              <a:t>SHOPLINE</a:t>
            </a:r>
            <a:r>
              <a:rPr lang="zh-TW" altLang="en-US" dirty="0" smtClean="0"/>
              <a:t>、</a:t>
            </a:r>
            <a:r>
              <a:rPr lang="en-US" altLang="zh-TW" dirty="0"/>
              <a:t>SHOPIFY</a:t>
            </a:r>
            <a:r>
              <a:rPr lang="zh-TW" altLang="en-US" dirty="0"/>
              <a:t>、</a:t>
            </a:r>
            <a:r>
              <a:rPr lang="en-US" altLang="zh-TW" dirty="0"/>
              <a:t>Yahoo! </a:t>
            </a:r>
            <a:r>
              <a:rPr lang="zh-TW" altLang="en-US" dirty="0"/>
              <a:t>奇摩</a:t>
            </a:r>
            <a:r>
              <a:rPr lang="zh-TW" altLang="en-US" dirty="0" smtClean="0"/>
              <a:t>超級</a:t>
            </a:r>
            <a:r>
              <a:rPr lang="zh-TW" altLang="en-US" dirty="0"/>
              <a:t>商城、</a:t>
            </a:r>
            <a:r>
              <a:rPr lang="en-US" altLang="zh-TW" dirty="0" err="1" smtClean="0"/>
              <a:t>PChome</a:t>
            </a:r>
            <a:r>
              <a:rPr lang="zh-TW" altLang="en-US" dirty="0" smtClean="0"/>
              <a:t>商店</a:t>
            </a:r>
            <a:r>
              <a:rPr lang="zh-TW" altLang="en-US" dirty="0"/>
              <a:t>街、樂天市場、蝦皮、</a:t>
            </a:r>
            <a:r>
              <a:rPr lang="en-US" altLang="zh-TW" dirty="0" err="1"/>
              <a:t>momo</a:t>
            </a:r>
            <a:r>
              <a:rPr lang="zh-TW" altLang="en-US" dirty="0"/>
              <a:t>等。</a:t>
            </a:r>
          </a:p>
        </p:txBody>
      </p:sp>
      <p:sp>
        <p:nvSpPr>
          <p:cNvPr id="3" name="標題 2"/>
          <p:cNvSpPr>
            <a:spLocks noGrp="1"/>
          </p:cNvSpPr>
          <p:nvPr>
            <p:ph type="title"/>
          </p:nvPr>
        </p:nvSpPr>
        <p:spPr/>
        <p:txBody>
          <a:bodyPr>
            <a:normAutofit/>
          </a:bodyPr>
          <a:lstStyle/>
          <a:p>
            <a:r>
              <a:rPr lang="en-US" altLang="zh-TW" sz="4000" dirty="0" smtClean="0"/>
              <a:t>10-7-3 </a:t>
            </a:r>
            <a:r>
              <a:rPr lang="zh-TW" altLang="en-US" sz="4000" dirty="0" smtClean="0"/>
              <a:t>透過</a:t>
            </a:r>
            <a:r>
              <a:rPr lang="zh-TW" altLang="en-US" sz="4000" dirty="0"/>
              <a:t>開店平台架設電子商店</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110</a:t>
            </a:fld>
            <a:endParaRPr lang="en-US" altLang="zh-TW"/>
          </a:p>
        </p:txBody>
      </p:sp>
    </p:spTree>
    <p:extLst>
      <p:ext uri="{BB962C8B-B14F-4D97-AF65-F5344CB8AC3E}">
        <p14:creationId xmlns:p14="http://schemas.microsoft.com/office/powerpoint/2010/main" val="4070371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20148" y="1494178"/>
            <a:ext cx="7610041" cy="4544331"/>
          </a:xfrm>
          <a:prstGeom prst="rect">
            <a:avLst/>
          </a:prstGeom>
        </p:spPr>
      </p:pic>
      <p:sp>
        <p:nvSpPr>
          <p:cNvPr id="3" name="標題 2"/>
          <p:cNvSpPr>
            <a:spLocks noGrp="1"/>
          </p:cNvSpPr>
          <p:nvPr>
            <p:ph type="title"/>
          </p:nvPr>
        </p:nvSpPr>
        <p:spPr/>
        <p:txBody>
          <a:bodyPr>
            <a:normAutofit/>
          </a:bodyPr>
          <a:lstStyle/>
          <a:p>
            <a:r>
              <a:rPr lang="en-US" altLang="zh-TW" sz="4000" dirty="0" smtClean="0"/>
              <a:t>10-7-3 </a:t>
            </a:r>
            <a:r>
              <a:rPr lang="zh-TW" altLang="en-US" sz="4000" dirty="0" smtClean="0"/>
              <a:t>透過</a:t>
            </a:r>
            <a:r>
              <a:rPr lang="zh-TW" altLang="en-US" sz="4000" dirty="0"/>
              <a:t>開店平台架設電子商店</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111</a:t>
            </a:fld>
            <a:endParaRPr lang="en-US" altLang="zh-TW"/>
          </a:p>
        </p:txBody>
      </p:sp>
    </p:spTree>
    <p:extLst>
      <p:ext uri="{BB962C8B-B14F-4D97-AF65-F5344CB8AC3E}">
        <p14:creationId xmlns:p14="http://schemas.microsoft.com/office/powerpoint/2010/main" val="3596602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20148" y="1494178"/>
            <a:ext cx="7610041" cy="4544331"/>
          </a:xfrm>
          <a:prstGeom prst="rect">
            <a:avLst/>
          </a:prstGeom>
        </p:spPr>
      </p:pic>
      <p:sp>
        <p:nvSpPr>
          <p:cNvPr id="3" name="標題 2"/>
          <p:cNvSpPr>
            <a:spLocks noGrp="1"/>
          </p:cNvSpPr>
          <p:nvPr>
            <p:ph type="title"/>
          </p:nvPr>
        </p:nvSpPr>
        <p:spPr/>
        <p:txBody>
          <a:bodyPr>
            <a:normAutofit/>
          </a:bodyPr>
          <a:lstStyle/>
          <a:p>
            <a:r>
              <a:rPr lang="en-US" altLang="zh-TW" sz="4000" dirty="0" smtClean="0"/>
              <a:t>10-7-3 </a:t>
            </a:r>
            <a:r>
              <a:rPr lang="zh-TW" altLang="en-US" sz="4000" dirty="0" smtClean="0"/>
              <a:t>透過</a:t>
            </a:r>
            <a:r>
              <a:rPr lang="zh-TW" altLang="en-US" sz="4000" dirty="0"/>
              <a:t>開店平台架設電子商店</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112</a:t>
            </a:fld>
            <a:endParaRPr lang="en-US" altLang="zh-TW"/>
          </a:p>
        </p:txBody>
      </p:sp>
    </p:spTree>
    <p:extLst>
      <p:ext uri="{BB962C8B-B14F-4D97-AF65-F5344CB8AC3E}">
        <p14:creationId xmlns:p14="http://schemas.microsoft.com/office/powerpoint/2010/main" val="1103356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594225" y="1295400"/>
            <a:ext cx="5861887" cy="4941888"/>
          </a:xfrm>
          <a:prstGeom prst="rect">
            <a:avLst/>
          </a:prstGeom>
        </p:spPr>
      </p:pic>
      <p:sp>
        <p:nvSpPr>
          <p:cNvPr id="3" name="標題 2"/>
          <p:cNvSpPr>
            <a:spLocks noGrp="1"/>
          </p:cNvSpPr>
          <p:nvPr>
            <p:ph type="title"/>
          </p:nvPr>
        </p:nvSpPr>
        <p:spPr/>
        <p:txBody>
          <a:bodyPr/>
          <a:lstStyle/>
          <a:p>
            <a:r>
              <a:rPr lang="en-US" altLang="zh-TW" dirty="0" smtClean="0"/>
              <a:t>10-2-1 </a:t>
            </a:r>
            <a:r>
              <a:rPr lang="zh-TW" altLang="en-US" dirty="0" smtClean="0"/>
              <a:t>物</a:t>
            </a:r>
            <a:r>
              <a:rPr lang="zh-TW" altLang="en-US" dirty="0"/>
              <a:t>流</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12</a:t>
            </a:fld>
            <a:endParaRPr lang="en-US" altLang="zh-TW"/>
          </a:p>
        </p:txBody>
      </p:sp>
    </p:spTree>
    <p:extLst>
      <p:ext uri="{BB962C8B-B14F-4D97-AF65-F5344CB8AC3E}">
        <p14:creationId xmlns:p14="http://schemas.microsoft.com/office/powerpoint/2010/main" val="2924219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solidFill>
                  <a:srgbClr val="C00000"/>
                </a:solidFill>
              </a:rPr>
              <a:t>金流</a:t>
            </a:r>
            <a:r>
              <a:rPr lang="zh-TW" altLang="en-US" dirty="0"/>
              <a:t>是指交易過程中，有關資金移轉的流通以及交易安全的相關規範</a:t>
            </a:r>
            <a:r>
              <a:rPr lang="zh-TW" altLang="en-US" dirty="0" smtClean="0"/>
              <a:t>。</a:t>
            </a:r>
            <a:endParaRPr lang="en-US" altLang="zh-TW" dirty="0" smtClean="0"/>
          </a:p>
          <a:p>
            <a:r>
              <a:rPr lang="zh-TW" altLang="en-US" dirty="0" smtClean="0"/>
              <a:t>在電子交易</a:t>
            </a:r>
            <a:r>
              <a:rPr lang="zh-TW" altLang="en-US" dirty="0"/>
              <a:t>過程中，存在許多付款方式，例如：信用卡、儲值卡、電子錢包、劃撥轉帳</a:t>
            </a:r>
            <a:r>
              <a:rPr lang="zh-TW" altLang="en-US" dirty="0" smtClean="0"/>
              <a:t>、貨</a:t>
            </a:r>
            <a:r>
              <a:rPr lang="zh-TW" altLang="en-US" dirty="0"/>
              <a:t>到付款</a:t>
            </a:r>
            <a:r>
              <a:rPr lang="zh-TW" altLang="en-US" dirty="0" smtClean="0"/>
              <a:t>等，</a:t>
            </a:r>
            <a:r>
              <a:rPr lang="zh-TW" altLang="en-US" dirty="0"/>
              <a:t>透過各種付款系統及交易安全認證的機制，將消費者所</a:t>
            </a:r>
            <a:r>
              <a:rPr lang="zh-TW" altLang="en-US" dirty="0" smtClean="0"/>
              <a:t>支付的</a:t>
            </a:r>
            <a:r>
              <a:rPr lang="zh-TW" altLang="en-US" dirty="0"/>
              <a:t>金額交到業者的手中，這些內容都屬於金流的範疇。</a:t>
            </a:r>
          </a:p>
        </p:txBody>
      </p:sp>
      <p:sp>
        <p:nvSpPr>
          <p:cNvPr id="3" name="標題 2"/>
          <p:cNvSpPr>
            <a:spLocks noGrp="1"/>
          </p:cNvSpPr>
          <p:nvPr>
            <p:ph type="title"/>
          </p:nvPr>
        </p:nvSpPr>
        <p:spPr/>
        <p:txBody>
          <a:bodyPr/>
          <a:lstStyle/>
          <a:p>
            <a:r>
              <a:rPr lang="en-US" altLang="zh-TW" dirty="0" smtClean="0"/>
              <a:t>10-2-2 </a:t>
            </a:r>
            <a:r>
              <a:rPr lang="zh-TW" altLang="en-US" dirty="0" smtClean="0"/>
              <a:t>金</a:t>
            </a:r>
            <a:r>
              <a:rPr lang="zh-TW" altLang="en-US" dirty="0"/>
              <a:t>流</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13</a:t>
            </a:fld>
            <a:endParaRPr lang="en-US" altLang="zh-TW"/>
          </a:p>
        </p:txBody>
      </p:sp>
    </p:spTree>
    <p:extLst>
      <p:ext uri="{BB962C8B-B14F-4D97-AF65-F5344CB8AC3E}">
        <p14:creationId xmlns:p14="http://schemas.microsoft.com/office/powerpoint/2010/main" val="2713424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560732" y="1430611"/>
            <a:ext cx="5928874" cy="4671465"/>
          </a:xfrm>
          <a:prstGeom prst="rect">
            <a:avLst/>
          </a:prstGeom>
        </p:spPr>
      </p:pic>
      <p:sp>
        <p:nvSpPr>
          <p:cNvPr id="3" name="標題 2"/>
          <p:cNvSpPr>
            <a:spLocks noGrp="1"/>
          </p:cNvSpPr>
          <p:nvPr>
            <p:ph type="title"/>
          </p:nvPr>
        </p:nvSpPr>
        <p:spPr/>
        <p:txBody>
          <a:bodyPr/>
          <a:lstStyle/>
          <a:p>
            <a:r>
              <a:rPr lang="en-US" altLang="zh-TW" dirty="0" smtClean="0"/>
              <a:t>10-2-2 </a:t>
            </a:r>
            <a:r>
              <a:rPr lang="zh-TW" altLang="en-US" dirty="0" smtClean="0"/>
              <a:t>金</a:t>
            </a:r>
            <a:r>
              <a:rPr lang="zh-TW" altLang="en-US" dirty="0"/>
              <a:t>流</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14</a:t>
            </a:fld>
            <a:endParaRPr lang="en-US" altLang="zh-TW"/>
          </a:p>
        </p:txBody>
      </p:sp>
    </p:spTree>
    <p:extLst>
      <p:ext uri="{BB962C8B-B14F-4D97-AF65-F5344CB8AC3E}">
        <p14:creationId xmlns:p14="http://schemas.microsoft.com/office/powerpoint/2010/main" val="3314563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en-US" altLang="zh-TW" dirty="0" smtClean="0">
                <a:solidFill>
                  <a:srgbClr val="C00000"/>
                </a:solidFill>
              </a:rPr>
              <a:t>PayPal</a:t>
            </a:r>
          </a:p>
          <a:p>
            <a:r>
              <a:rPr lang="zh-TW" altLang="en-US" dirty="0" smtClean="0"/>
              <a:t>是</a:t>
            </a:r>
            <a:r>
              <a:rPr lang="zh-TW" altLang="en-US" dirty="0"/>
              <a:t>全球最普遍的線上金流服務公司，它提供便利的收付款機制，個人</a:t>
            </a:r>
            <a:r>
              <a:rPr lang="zh-TW" altLang="en-US" dirty="0" smtClean="0"/>
              <a:t>或企業</a:t>
            </a:r>
            <a:r>
              <a:rPr lang="zh-TW" altLang="en-US" dirty="0"/>
              <a:t>只要擁有電子郵件地址，就可以在網路上利用信用卡、銀行轉帳等方式</a:t>
            </a:r>
            <a:r>
              <a:rPr lang="zh-TW" altLang="en-US" dirty="0" smtClean="0"/>
              <a:t>付款及</a:t>
            </a:r>
            <a:r>
              <a:rPr lang="zh-TW" altLang="en-US" dirty="0"/>
              <a:t>收款</a:t>
            </a:r>
            <a:r>
              <a:rPr lang="zh-TW" altLang="en-US" dirty="0" smtClean="0"/>
              <a:t>。</a:t>
            </a:r>
            <a:endParaRPr lang="en-US" altLang="zh-TW" dirty="0" smtClean="0"/>
          </a:p>
          <a:p>
            <a:r>
              <a:rPr lang="zh-TW" altLang="en-US" dirty="0" smtClean="0"/>
              <a:t>由於</a:t>
            </a:r>
            <a:r>
              <a:rPr lang="en-US" altLang="zh-TW" dirty="0" smtClean="0"/>
              <a:t>PayPal</a:t>
            </a:r>
            <a:r>
              <a:rPr lang="zh-TW" altLang="en-US" dirty="0" smtClean="0"/>
              <a:t>適用</a:t>
            </a:r>
            <a:r>
              <a:rPr lang="zh-TW" altLang="en-US" dirty="0"/>
              <a:t>於全球多種主要貨幣，因此非常適合進行跨國的網路交易。</a:t>
            </a:r>
          </a:p>
        </p:txBody>
      </p:sp>
      <p:sp>
        <p:nvSpPr>
          <p:cNvPr id="3" name="標題 2"/>
          <p:cNvSpPr>
            <a:spLocks noGrp="1"/>
          </p:cNvSpPr>
          <p:nvPr>
            <p:ph type="title"/>
          </p:nvPr>
        </p:nvSpPr>
        <p:spPr/>
        <p:txBody>
          <a:bodyPr/>
          <a:lstStyle/>
          <a:p>
            <a:r>
              <a:rPr lang="en-US" altLang="zh-TW" dirty="0" smtClean="0"/>
              <a:t>10-2-2 </a:t>
            </a:r>
            <a:r>
              <a:rPr lang="zh-TW" altLang="en-US" dirty="0" smtClean="0"/>
              <a:t>金</a:t>
            </a:r>
            <a:r>
              <a:rPr lang="zh-TW" altLang="en-US" dirty="0"/>
              <a:t>流</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15</a:t>
            </a:fld>
            <a:endParaRPr lang="en-US" altLang="zh-TW"/>
          </a:p>
        </p:txBody>
      </p:sp>
    </p:spTree>
    <p:extLst>
      <p:ext uri="{BB962C8B-B14F-4D97-AF65-F5344CB8AC3E}">
        <p14:creationId xmlns:p14="http://schemas.microsoft.com/office/powerpoint/2010/main" val="1500979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en-US" altLang="zh-TW" dirty="0" err="1" smtClean="0">
                <a:solidFill>
                  <a:srgbClr val="C00000"/>
                </a:solidFill>
              </a:rPr>
              <a:t>iePay</a:t>
            </a:r>
            <a:endParaRPr lang="en-US" altLang="zh-TW" dirty="0" smtClean="0">
              <a:solidFill>
                <a:srgbClr val="C00000"/>
              </a:solidFill>
            </a:endParaRPr>
          </a:p>
          <a:p>
            <a:r>
              <a:rPr lang="zh-TW" altLang="en-US" dirty="0" smtClean="0"/>
              <a:t>是</a:t>
            </a:r>
            <a:r>
              <a:rPr lang="zh-TW" altLang="en-US" dirty="0"/>
              <a:t>由國內思遠資訊所提供的線上金流服務，它提供多樣線上付款</a:t>
            </a:r>
            <a:r>
              <a:rPr lang="zh-TW" altLang="en-US" dirty="0" smtClean="0"/>
              <a:t>方式</a:t>
            </a:r>
            <a:r>
              <a:rPr lang="zh-TW" altLang="en-US" dirty="0"/>
              <a:t>，如線上刷卡、超商取貨付款、</a:t>
            </a:r>
            <a:r>
              <a:rPr lang="en-US" altLang="zh-TW" dirty="0" err="1" smtClean="0"/>
              <a:t>iePay</a:t>
            </a:r>
            <a:r>
              <a:rPr lang="zh-TW" altLang="en-US" dirty="0" smtClean="0"/>
              <a:t>小額</a:t>
            </a:r>
            <a:r>
              <a:rPr lang="zh-TW" altLang="en-US" dirty="0"/>
              <a:t>付款、晶片卡</a:t>
            </a:r>
            <a:r>
              <a:rPr lang="en-US" altLang="zh-TW" dirty="0" err="1"/>
              <a:t>WebATM</a:t>
            </a:r>
            <a:r>
              <a:rPr lang="zh-TW" altLang="en-US" dirty="0"/>
              <a:t>線上轉帳</a:t>
            </a:r>
            <a:r>
              <a:rPr lang="zh-TW" altLang="en-US" dirty="0" smtClean="0"/>
              <a:t>、玉山</a:t>
            </a:r>
            <a:r>
              <a:rPr lang="zh-TW" altLang="en-US" dirty="0"/>
              <a:t>銀行</a:t>
            </a:r>
            <a:r>
              <a:rPr lang="en-US" altLang="zh-TW" dirty="0" err="1"/>
              <a:t>eCoin</a:t>
            </a:r>
            <a:r>
              <a:rPr lang="zh-TW" altLang="en-US" dirty="0"/>
              <a:t>、</a:t>
            </a:r>
            <a:r>
              <a:rPr lang="en-US" altLang="zh-TW" dirty="0" smtClean="0"/>
              <a:t>PayPal</a:t>
            </a:r>
            <a:r>
              <a:rPr lang="zh-TW" altLang="en-US" dirty="0" smtClean="0"/>
              <a:t>外匯</a:t>
            </a:r>
            <a:r>
              <a:rPr lang="zh-TW" altLang="en-US" dirty="0"/>
              <a:t>刷卡、</a:t>
            </a:r>
            <a:r>
              <a:rPr lang="en-US" altLang="zh-TW" dirty="0"/>
              <a:t>7-11 </a:t>
            </a:r>
            <a:r>
              <a:rPr lang="en-US" altLang="zh-TW" dirty="0" err="1"/>
              <a:t>ibon</a:t>
            </a:r>
            <a:r>
              <a:rPr lang="zh-TW" altLang="en-US" dirty="0"/>
              <a:t>、全家</a:t>
            </a:r>
            <a:r>
              <a:rPr lang="en-US" altLang="zh-TW" dirty="0" err="1" smtClean="0"/>
              <a:t>FamiPort</a:t>
            </a:r>
            <a:r>
              <a:rPr lang="zh-TW" altLang="en-US" dirty="0" smtClean="0"/>
              <a:t>等</a:t>
            </a:r>
            <a:r>
              <a:rPr lang="zh-TW" altLang="en-US" dirty="0"/>
              <a:t>付款服務，而</a:t>
            </a:r>
            <a:r>
              <a:rPr lang="zh-TW" altLang="en-US" dirty="0" smtClean="0"/>
              <a:t>賣家</a:t>
            </a:r>
            <a:r>
              <a:rPr lang="zh-TW" altLang="en-US" dirty="0"/>
              <a:t>只要透過一個帳務查詢後台，即可管理所有買家的付款資料。</a:t>
            </a:r>
          </a:p>
        </p:txBody>
      </p:sp>
      <p:sp>
        <p:nvSpPr>
          <p:cNvPr id="3" name="標題 2"/>
          <p:cNvSpPr>
            <a:spLocks noGrp="1"/>
          </p:cNvSpPr>
          <p:nvPr>
            <p:ph type="title"/>
          </p:nvPr>
        </p:nvSpPr>
        <p:spPr/>
        <p:txBody>
          <a:bodyPr/>
          <a:lstStyle/>
          <a:p>
            <a:r>
              <a:rPr lang="en-US" altLang="zh-TW" dirty="0" smtClean="0"/>
              <a:t>10-2-2 </a:t>
            </a:r>
            <a:r>
              <a:rPr lang="zh-TW" altLang="en-US" dirty="0" smtClean="0"/>
              <a:t>金</a:t>
            </a:r>
            <a:r>
              <a:rPr lang="zh-TW" altLang="en-US" dirty="0"/>
              <a:t>流</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16</a:t>
            </a:fld>
            <a:endParaRPr lang="en-US" altLang="zh-TW"/>
          </a:p>
        </p:txBody>
      </p:sp>
    </p:spTree>
    <p:extLst>
      <p:ext uri="{BB962C8B-B14F-4D97-AF65-F5344CB8AC3E}">
        <p14:creationId xmlns:p14="http://schemas.microsoft.com/office/powerpoint/2010/main" val="435452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solidFill>
                  <a:srgbClr val="C00000"/>
                </a:solidFill>
              </a:rPr>
              <a:t>資訊流</a:t>
            </a:r>
            <a:r>
              <a:rPr lang="zh-TW" altLang="en-US" dirty="0"/>
              <a:t>的主要功能在於控制各種資訊的交換，以達成商品銷售、寄送等工作</a:t>
            </a:r>
            <a:r>
              <a:rPr lang="zh-TW" altLang="en-US" dirty="0" smtClean="0"/>
              <a:t>。資訊流</a:t>
            </a:r>
            <a:r>
              <a:rPr lang="zh-TW" altLang="en-US" dirty="0"/>
              <a:t>就是「網站」本身的內容與架構，以及消費者資料的建立。</a:t>
            </a:r>
          </a:p>
        </p:txBody>
      </p:sp>
      <p:sp>
        <p:nvSpPr>
          <p:cNvPr id="3" name="標題 2"/>
          <p:cNvSpPr>
            <a:spLocks noGrp="1"/>
          </p:cNvSpPr>
          <p:nvPr>
            <p:ph type="title"/>
          </p:nvPr>
        </p:nvSpPr>
        <p:spPr/>
        <p:txBody>
          <a:bodyPr/>
          <a:lstStyle/>
          <a:p>
            <a:r>
              <a:rPr lang="en-US" altLang="zh-TW" dirty="0"/>
              <a:t>10-2-3 </a:t>
            </a:r>
            <a:r>
              <a:rPr lang="zh-TW" altLang="en-US" dirty="0"/>
              <a:t>資訊流</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17</a:t>
            </a:fld>
            <a:endParaRPr lang="en-US" altLang="zh-TW"/>
          </a:p>
        </p:txBody>
      </p:sp>
      <p:pic>
        <p:nvPicPr>
          <p:cNvPr id="5" name="圖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05095" y="3501008"/>
            <a:ext cx="4840139" cy="2641930"/>
          </a:xfrm>
          <a:prstGeom prst="rect">
            <a:avLst/>
          </a:prstGeom>
        </p:spPr>
      </p:pic>
    </p:spTree>
    <p:extLst>
      <p:ext uri="{BB962C8B-B14F-4D97-AF65-F5344CB8AC3E}">
        <p14:creationId xmlns:p14="http://schemas.microsoft.com/office/powerpoint/2010/main" val="2127563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solidFill>
                  <a:srgbClr val="C00000"/>
                </a:solidFill>
              </a:rPr>
              <a:t>商流</a:t>
            </a:r>
            <a:r>
              <a:rPr lang="zh-TW" altLang="en-US" dirty="0"/>
              <a:t>代表的是交易過程中，整個商品所有權的移轉流程以及其中的商業決策。</a:t>
            </a:r>
          </a:p>
          <a:p>
            <a:r>
              <a:rPr lang="zh-TW" altLang="en-US" dirty="0"/>
              <a:t>商品由製造商，經由經銷商、零售商，直到消費者的銷售通路中，所有的交易</a:t>
            </a:r>
            <a:r>
              <a:rPr lang="zh-TW" altLang="en-US" dirty="0" smtClean="0"/>
              <a:t>程序作業</a:t>
            </a:r>
            <a:r>
              <a:rPr lang="zh-TW" altLang="en-US" dirty="0"/>
              <a:t>與後端基礎管理，包括商品企劃與開發、商品行銷策略、銷售管理、庫存</a:t>
            </a:r>
            <a:r>
              <a:rPr lang="zh-TW" altLang="en-US" dirty="0" smtClean="0"/>
              <a:t>管理</a:t>
            </a:r>
            <a:r>
              <a:rPr lang="zh-TW" altLang="en-US" dirty="0"/>
              <a:t>、資金流通等作業，都屬於商流的範疇。</a:t>
            </a:r>
          </a:p>
        </p:txBody>
      </p:sp>
      <p:sp>
        <p:nvSpPr>
          <p:cNvPr id="3" name="標題 2"/>
          <p:cNvSpPr>
            <a:spLocks noGrp="1"/>
          </p:cNvSpPr>
          <p:nvPr>
            <p:ph type="title"/>
          </p:nvPr>
        </p:nvSpPr>
        <p:spPr/>
        <p:txBody>
          <a:bodyPr/>
          <a:lstStyle/>
          <a:p>
            <a:r>
              <a:rPr lang="en-US" altLang="zh-TW" dirty="0" smtClean="0"/>
              <a:t>10-2-4 </a:t>
            </a:r>
            <a:r>
              <a:rPr lang="zh-TW" altLang="en-US" dirty="0" smtClean="0"/>
              <a:t>商流</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18</a:t>
            </a:fld>
            <a:endParaRPr lang="en-US" altLang="zh-TW"/>
          </a:p>
        </p:txBody>
      </p:sp>
    </p:spTree>
    <p:extLst>
      <p:ext uri="{BB962C8B-B14F-4D97-AF65-F5344CB8AC3E}">
        <p14:creationId xmlns:p14="http://schemas.microsoft.com/office/powerpoint/2010/main" val="1193582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smtClean="0">
                <a:hlinkClick r:id="rId2" action="ppaction://hlinksldjump"/>
              </a:rPr>
              <a:t>10-3-1 G2B</a:t>
            </a:r>
            <a:endParaRPr lang="en-US" altLang="zh-TW" dirty="0"/>
          </a:p>
          <a:p>
            <a:r>
              <a:rPr lang="en-US" altLang="zh-TW" dirty="0" smtClean="0">
                <a:hlinkClick r:id="rId3" action="ppaction://hlinksldjump"/>
              </a:rPr>
              <a:t>10-3-2 B2B</a:t>
            </a:r>
            <a:endParaRPr lang="en-US" altLang="zh-TW" dirty="0"/>
          </a:p>
          <a:p>
            <a:r>
              <a:rPr lang="en-US" altLang="zh-TW" dirty="0" smtClean="0">
                <a:hlinkClick r:id="rId4" action="ppaction://hlinksldjump"/>
              </a:rPr>
              <a:t>10-3-3 B2C</a:t>
            </a:r>
            <a:endParaRPr lang="en-US" altLang="zh-TW" dirty="0"/>
          </a:p>
          <a:p>
            <a:r>
              <a:rPr lang="en-US" altLang="zh-TW" dirty="0" smtClean="0">
                <a:hlinkClick r:id="rId5" action="ppaction://hlinksldjump"/>
              </a:rPr>
              <a:t>10-3-4 C2B</a:t>
            </a:r>
            <a:endParaRPr lang="en-US" altLang="zh-TW" dirty="0"/>
          </a:p>
          <a:p>
            <a:r>
              <a:rPr lang="en-US" altLang="zh-TW" dirty="0" smtClean="0">
                <a:hlinkClick r:id="rId6" action="ppaction://hlinksldjump"/>
              </a:rPr>
              <a:t>10-3-5 C2C</a:t>
            </a:r>
            <a:endParaRPr lang="en-US" altLang="zh-TW" dirty="0"/>
          </a:p>
          <a:p>
            <a:r>
              <a:rPr lang="en-US" altLang="zh-TW" dirty="0" smtClean="0">
                <a:hlinkClick r:id="rId7" action="ppaction://hlinksldjump"/>
              </a:rPr>
              <a:t>10-3-6 O2O</a:t>
            </a:r>
            <a:endParaRPr lang="zh-TW" altLang="en-US" dirty="0"/>
          </a:p>
        </p:txBody>
      </p:sp>
      <p:sp>
        <p:nvSpPr>
          <p:cNvPr id="3" name="標題 2"/>
          <p:cNvSpPr>
            <a:spLocks noGrp="1"/>
          </p:cNvSpPr>
          <p:nvPr>
            <p:ph type="title"/>
          </p:nvPr>
        </p:nvSpPr>
        <p:spPr/>
        <p:txBody>
          <a:bodyPr/>
          <a:lstStyle/>
          <a:p>
            <a:r>
              <a:rPr lang="en-US" altLang="zh-TW" dirty="0" smtClean="0"/>
              <a:t>10-3 </a:t>
            </a:r>
            <a:r>
              <a:rPr lang="zh-TW" altLang="en-US" dirty="0" smtClean="0"/>
              <a:t>電子商務</a:t>
            </a:r>
            <a:r>
              <a:rPr lang="zh-TW" altLang="en-US" dirty="0"/>
              <a:t>的經營模式</a:t>
            </a:r>
          </a:p>
        </p:txBody>
      </p:sp>
      <p:sp>
        <p:nvSpPr>
          <p:cNvPr id="4" name="投影片編號版面配置區 3"/>
          <p:cNvSpPr>
            <a:spLocks noGrp="1"/>
          </p:cNvSpPr>
          <p:nvPr>
            <p:ph type="sldNum" sz="quarter" idx="10"/>
          </p:nvPr>
        </p:nvSpPr>
        <p:spPr/>
        <p:txBody>
          <a:bodyPr/>
          <a:lstStyle/>
          <a:p>
            <a:pPr>
              <a:defRPr/>
            </a:pPr>
            <a:fld id="{B139DB0D-3227-4503-8102-D642210004DF}" type="slidenum">
              <a:rPr lang="en-US" altLang="zh-TW" smtClean="0"/>
              <a:pPr>
                <a:defRPr/>
              </a:pPr>
              <a:t>19</a:t>
            </a:fld>
            <a:endParaRPr lang="en-US" altLang="zh-TW"/>
          </a:p>
        </p:txBody>
      </p:sp>
    </p:spTree>
    <p:extLst>
      <p:ext uri="{BB962C8B-B14F-4D97-AF65-F5344CB8AC3E}">
        <p14:creationId xmlns:p14="http://schemas.microsoft.com/office/powerpoint/2010/main" val="4135499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4"/>
          <p:cNvSpPr>
            <a:spLocks noGrp="1" noChangeArrowheads="1"/>
          </p:cNvSpPr>
          <p:nvPr>
            <p:ph type="body" idx="1"/>
          </p:nvPr>
        </p:nvSpPr>
        <p:spPr/>
        <p:txBody>
          <a:bodyPr/>
          <a:lstStyle/>
          <a:p>
            <a:pPr marL="0" indent="0" eaLnBrk="1">
              <a:buNone/>
            </a:pPr>
            <a:r>
              <a:rPr lang="en-US" altLang="zh-TW" dirty="0" smtClean="0">
                <a:hlinkClick r:id="rId2" action="ppaction://hlinksldjump"/>
              </a:rPr>
              <a:t>10-1-1 </a:t>
            </a:r>
            <a:r>
              <a:rPr lang="zh-TW" altLang="en-US" dirty="0" smtClean="0">
                <a:hlinkClick r:id="rId2" action="ppaction://hlinksldjump"/>
              </a:rPr>
              <a:t>電子商務的定義</a:t>
            </a:r>
            <a:endParaRPr lang="en-US" altLang="zh-TW" dirty="0" smtClean="0"/>
          </a:p>
          <a:p>
            <a:r>
              <a:rPr lang="en-US" altLang="zh-TW" dirty="0" smtClean="0">
                <a:hlinkClick r:id="rId3" action="ppaction://hlinksldjump"/>
              </a:rPr>
              <a:t>10-1-2 </a:t>
            </a:r>
            <a:r>
              <a:rPr lang="zh-TW" altLang="en-US" dirty="0" smtClean="0">
                <a:hlinkClick r:id="rId3" action="ppaction://hlinksldjump"/>
              </a:rPr>
              <a:t>電子商務</a:t>
            </a:r>
            <a:r>
              <a:rPr lang="zh-TW" altLang="en-US" dirty="0">
                <a:hlinkClick r:id="rId3" action="ppaction://hlinksldjump"/>
              </a:rPr>
              <a:t>的發展</a:t>
            </a:r>
            <a:endParaRPr lang="zh-TW" altLang="en-US" dirty="0" smtClean="0"/>
          </a:p>
          <a:p>
            <a:pPr marL="0" indent="0" eaLnBrk="1">
              <a:buNone/>
            </a:pPr>
            <a:r>
              <a:rPr lang="en-US" altLang="zh-TW" dirty="0" smtClean="0">
                <a:hlinkClick r:id="rId4" action="ppaction://hlinksldjump"/>
              </a:rPr>
              <a:t>10-1-3 </a:t>
            </a:r>
            <a:r>
              <a:rPr lang="zh-TW" altLang="en-US" dirty="0" smtClean="0">
                <a:hlinkClick r:id="rId4" action="ppaction://hlinksldjump"/>
              </a:rPr>
              <a:t>電子商務的優勢</a:t>
            </a:r>
            <a:endParaRPr lang="zh-TW" altLang="en-US" dirty="0" smtClean="0"/>
          </a:p>
        </p:txBody>
      </p:sp>
      <p:sp>
        <p:nvSpPr>
          <p:cNvPr id="4100" name="Rectangle 15"/>
          <p:cNvSpPr>
            <a:spLocks noGrp="1" noChangeArrowheads="1"/>
          </p:cNvSpPr>
          <p:nvPr>
            <p:ph type="title"/>
          </p:nvPr>
        </p:nvSpPr>
        <p:spPr/>
        <p:txBody>
          <a:bodyPr/>
          <a:lstStyle/>
          <a:p>
            <a:pPr eaLnBrk="1" hangingPunct="1"/>
            <a:r>
              <a:rPr lang="en-US" altLang="zh-TW" smtClean="0"/>
              <a:t>10-1 </a:t>
            </a:r>
            <a:r>
              <a:rPr lang="zh-TW" altLang="en-US" smtClean="0"/>
              <a:t>電子商務基本概念</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2</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830257671"/>
              </p:ext>
            </p:extLst>
          </p:nvPr>
        </p:nvGraphicFramePr>
        <p:xfrm>
          <a:off x="684213" y="1295400"/>
          <a:ext cx="7681912"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r>
              <a:rPr lang="en-US" altLang="en-US" dirty="0" smtClean="0"/>
              <a:t>10-3 </a:t>
            </a:r>
            <a:r>
              <a:rPr lang="en-US" altLang="en-US" dirty="0" err="1"/>
              <a:t>電子商務的經營模式</a:t>
            </a:r>
            <a:endParaRPr lang="zh-TW" altLang="en-US" dirty="0"/>
          </a:p>
        </p:txBody>
      </p:sp>
      <p:sp>
        <p:nvSpPr>
          <p:cNvPr id="3" name="投影片編號版面配置區 2"/>
          <p:cNvSpPr>
            <a:spLocks noGrp="1"/>
          </p:cNvSpPr>
          <p:nvPr>
            <p:ph type="sldNum" sz="quarter" idx="10"/>
          </p:nvPr>
        </p:nvSpPr>
        <p:spPr/>
        <p:txBody>
          <a:bodyPr/>
          <a:lstStyle/>
          <a:p>
            <a:pPr>
              <a:defRPr/>
            </a:pPr>
            <a:fld id="{6CC2834A-24C2-42CA-BCD6-CB5AA28BF97B}" type="slidenum">
              <a:rPr lang="en-US" altLang="zh-TW" smtClean="0"/>
              <a:pPr>
                <a:defRPr/>
              </a:pPr>
              <a:t>20</a:t>
            </a:fld>
            <a:endParaRPr lang="en-US" altLang="zh-TW"/>
          </a:p>
        </p:txBody>
      </p:sp>
    </p:spTree>
    <p:extLst>
      <p:ext uri="{BB962C8B-B14F-4D97-AF65-F5344CB8AC3E}">
        <p14:creationId xmlns:p14="http://schemas.microsoft.com/office/powerpoint/2010/main" val="3759480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idx="1"/>
          </p:nvPr>
        </p:nvSpPr>
        <p:spPr/>
        <p:txBody>
          <a:bodyPr/>
          <a:lstStyle/>
          <a:p>
            <a:r>
              <a:rPr lang="zh-TW" altLang="en-US" dirty="0">
                <a:solidFill>
                  <a:srgbClr val="C00000"/>
                </a:solidFill>
              </a:rPr>
              <a:t>政府對企業的</a:t>
            </a:r>
            <a:r>
              <a:rPr lang="zh-TW" altLang="en-US" dirty="0" smtClean="0">
                <a:solidFill>
                  <a:srgbClr val="C00000"/>
                </a:solidFill>
              </a:rPr>
              <a:t>電子商務</a:t>
            </a:r>
            <a:r>
              <a:rPr lang="en-US" altLang="zh-TW" dirty="0" smtClean="0">
                <a:solidFill>
                  <a:srgbClr val="C00000"/>
                </a:solidFill>
              </a:rPr>
              <a:t>(Government to Business, G2B)</a:t>
            </a:r>
            <a:r>
              <a:rPr lang="zh-TW" altLang="en-US" dirty="0" smtClean="0"/>
              <a:t>模式為政府與企業之間的交易，簡化採購流程，以加強行政效率。</a:t>
            </a:r>
          </a:p>
          <a:p>
            <a:r>
              <a:rPr lang="zh-TW" altLang="en-US" dirty="0" smtClean="0"/>
              <a:t>政府電子採購網包含了政府各機關招標採購資訊與相關公告，以及政府採購公告資訊系統。</a:t>
            </a:r>
          </a:p>
        </p:txBody>
      </p:sp>
      <p:sp>
        <p:nvSpPr>
          <p:cNvPr id="13315" name="Rectangle 2"/>
          <p:cNvSpPr>
            <a:spLocks noGrp="1" noChangeArrowheads="1"/>
          </p:cNvSpPr>
          <p:nvPr>
            <p:ph type="title"/>
          </p:nvPr>
        </p:nvSpPr>
        <p:spPr/>
        <p:txBody>
          <a:bodyPr/>
          <a:lstStyle/>
          <a:p>
            <a:r>
              <a:rPr lang="en-US" altLang="en-US" smtClean="0"/>
              <a:t>10-3-1 G2B</a:t>
            </a:r>
            <a:endParaRPr lang="zh-TW" altLang="en-US" dirty="0" smtClean="0"/>
          </a:p>
        </p:txBody>
      </p:sp>
      <p:sp>
        <p:nvSpPr>
          <p:cNvPr id="2" name="投影片編號版面配置區 1"/>
          <p:cNvSpPr>
            <a:spLocks noGrp="1"/>
          </p:cNvSpPr>
          <p:nvPr>
            <p:ph type="sldNum" sz="quarter" idx="10"/>
          </p:nvPr>
        </p:nvSpPr>
        <p:spPr/>
        <p:txBody>
          <a:bodyPr/>
          <a:lstStyle/>
          <a:p>
            <a:fld id="{6CC2834A-24C2-42CA-BCD6-CB5AA28BF97B}" type="slidenum">
              <a:rPr lang="en-US" altLang="zh-TW" smtClean="0"/>
              <a:pPr/>
              <a:t>21</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en-US" dirty="0" smtClean="0"/>
              <a:t>10-3-1 G2B</a:t>
            </a:r>
            <a:endParaRPr lang="zh-TW" altLang="en-US" dirty="0" smtClean="0"/>
          </a:p>
        </p:txBody>
      </p:sp>
      <p:pic>
        <p:nvPicPr>
          <p:cNvPr id="3" name="圖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2293" y="1418308"/>
            <a:ext cx="5714228" cy="4030691"/>
          </a:xfrm>
          <a:prstGeom prst="rect">
            <a:avLst/>
          </a:prstGeom>
        </p:spPr>
      </p:pic>
      <p:sp>
        <p:nvSpPr>
          <p:cNvPr id="2" name="矩形 1"/>
          <p:cNvSpPr/>
          <p:nvPr/>
        </p:nvSpPr>
        <p:spPr>
          <a:xfrm>
            <a:off x="1663521" y="4941168"/>
            <a:ext cx="7012935" cy="101566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just"/>
            <a:r>
              <a:rPr lang="zh-TW" altLang="en-US" sz="2000" b="1" dirty="0"/>
              <a:t>廠商可</a:t>
            </a:r>
            <a:r>
              <a:rPr lang="zh-TW" altLang="en-US" sz="2000" b="1" dirty="0" smtClean="0"/>
              <a:t>透過政府</a:t>
            </a:r>
            <a:r>
              <a:rPr lang="zh-TW" altLang="en-US" sz="2000" b="1" dirty="0"/>
              <a:t>電子採購</a:t>
            </a:r>
            <a:r>
              <a:rPr lang="zh-TW" altLang="en-US" sz="2000" b="1" dirty="0" smtClean="0"/>
              <a:t>網</a:t>
            </a:r>
            <a:r>
              <a:rPr lang="en-US" altLang="zh-TW" sz="2000" b="1" dirty="0" smtClean="0"/>
              <a:t>(http://</a:t>
            </a:r>
            <a:r>
              <a:rPr lang="en-US" altLang="zh-TW" sz="2000" b="1" dirty="0" err="1" smtClean="0"/>
              <a:t>web2.pcc.gov.tw</a:t>
            </a:r>
            <a:r>
              <a:rPr lang="en-US" altLang="zh-TW" sz="2000" b="1" dirty="0"/>
              <a:t>)</a:t>
            </a:r>
            <a:r>
              <a:rPr lang="zh-TW" altLang="en-US" sz="2000" b="1" dirty="0" smtClean="0"/>
              <a:t>查詢招標</a:t>
            </a:r>
            <a:r>
              <a:rPr lang="zh-TW" altLang="en-US" sz="2000" b="1" dirty="0"/>
              <a:t>資訊，以電子領</a:t>
            </a:r>
            <a:r>
              <a:rPr lang="zh-TW" altLang="en-US" sz="2000" b="1" dirty="0" smtClean="0"/>
              <a:t>標方式</a:t>
            </a:r>
            <a:r>
              <a:rPr lang="zh-TW" altLang="en-US" sz="2000" b="1" dirty="0"/>
              <a:t>取得採購案詳細</a:t>
            </a:r>
            <a:r>
              <a:rPr lang="zh-TW" altLang="en-US" sz="2000" b="1" dirty="0" smtClean="0"/>
              <a:t>資料</a:t>
            </a:r>
            <a:r>
              <a:rPr lang="zh-TW" altLang="en-US" sz="2000" b="1" dirty="0"/>
              <a:t>，並進行內部評估</a:t>
            </a:r>
            <a:r>
              <a:rPr lang="zh-TW" altLang="en-US" sz="2000" b="1" dirty="0" smtClean="0"/>
              <a:t>，開標</a:t>
            </a:r>
            <a:r>
              <a:rPr lang="zh-TW" altLang="en-US" sz="2000" b="1" dirty="0"/>
              <a:t>結束後，網站上</a:t>
            </a:r>
            <a:r>
              <a:rPr lang="zh-TW" altLang="en-US" sz="2000" b="1" dirty="0" smtClean="0"/>
              <a:t>亦會</a:t>
            </a:r>
            <a:r>
              <a:rPr lang="zh-TW" altLang="en-US" sz="2000" b="1" dirty="0"/>
              <a:t>公告開標結果。</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22</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idx="1"/>
          </p:nvPr>
        </p:nvSpPr>
        <p:spPr/>
        <p:txBody>
          <a:bodyPr/>
          <a:lstStyle/>
          <a:p>
            <a:r>
              <a:rPr lang="zh-TW" altLang="en-US" dirty="0" smtClean="0">
                <a:solidFill>
                  <a:srgbClr val="C00000"/>
                </a:solidFill>
              </a:rPr>
              <a:t>企業對企業的電子商務模式</a:t>
            </a:r>
            <a:r>
              <a:rPr lang="en-US" altLang="zh-TW" dirty="0">
                <a:solidFill>
                  <a:srgbClr val="C00000"/>
                </a:solidFill>
              </a:rPr>
              <a:t>(Business to Business, B2B</a:t>
            </a:r>
            <a:r>
              <a:rPr lang="en-US" altLang="zh-TW" dirty="0" smtClean="0">
                <a:solidFill>
                  <a:srgbClr val="C00000"/>
                </a:solidFill>
              </a:rPr>
              <a:t>)</a:t>
            </a:r>
            <a:r>
              <a:rPr lang="zh-TW" altLang="en-US" dirty="0" smtClean="0"/>
              <a:t>是企業之間的交易。</a:t>
            </a:r>
          </a:p>
          <a:p>
            <a:pPr eaLnBrk="1"/>
            <a:r>
              <a:rPr lang="zh-TW" altLang="en-US" dirty="0" smtClean="0"/>
              <a:t>企業和其上游廠商或下游廠商間的交易行為。可以增加企業的生產力、提高工作效率、降低營運成本等。</a:t>
            </a:r>
          </a:p>
        </p:txBody>
      </p:sp>
      <p:sp>
        <p:nvSpPr>
          <p:cNvPr id="15363" name="Rectangle 2"/>
          <p:cNvSpPr>
            <a:spLocks noGrp="1" noChangeArrowheads="1"/>
          </p:cNvSpPr>
          <p:nvPr>
            <p:ph type="title"/>
          </p:nvPr>
        </p:nvSpPr>
        <p:spPr/>
        <p:txBody>
          <a:bodyPr/>
          <a:lstStyle/>
          <a:p>
            <a:pPr eaLnBrk="1" hangingPunct="1"/>
            <a:r>
              <a:rPr lang="en-US" altLang="en-US" dirty="0" smtClean="0"/>
              <a:t>10-3-2 B2B</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23</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altLang="en-US" dirty="0"/>
              <a:t>10-3-2 B2B</a:t>
            </a:r>
            <a:endParaRPr lang="zh-TW" altLang="en-US" dirty="0" smtClean="0"/>
          </a:p>
        </p:txBody>
      </p:sp>
      <p:pic>
        <p:nvPicPr>
          <p:cNvPr id="2" name="圖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0616" y="1604725"/>
            <a:ext cx="6286317" cy="3958959"/>
          </a:xfrm>
          <a:prstGeom prst="rect">
            <a:avLst/>
          </a:prstGeom>
        </p:spPr>
      </p:pic>
      <p:sp>
        <p:nvSpPr>
          <p:cNvPr id="6" name="矩形 5"/>
          <p:cNvSpPr/>
          <p:nvPr/>
        </p:nvSpPr>
        <p:spPr>
          <a:xfrm>
            <a:off x="2267744" y="5390621"/>
            <a:ext cx="6419056" cy="70788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just"/>
            <a:r>
              <a:rPr lang="zh-TW" altLang="en-US" sz="2000" b="1" dirty="0"/>
              <a:t>雄獅旅遊</a:t>
            </a:r>
            <a:r>
              <a:rPr lang="en-US" altLang="zh-TW" sz="2000" b="1" dirty="0"/>
              <a:t>B2B</a:t>
            </a:r>
            <a:r>
              <a:rPr lang="zh-TW" altLang="en-US" sz="2000" b="1" dirty="0"/>
              <a:t>同業網</a:t>
            </a:r>
            <a:r>
              <a:rPr lang="en-US" altLang="zh-TW" sz="2000" b="1" dirty="0"/>
              <a:t>(http://b2b.liontravel.com)</a:t>
            </a:r>
            <a:r>
              <a:rPr lang="zh-TW" altLang="en-US" sz="2000" b="1" dirty="0"/>
              <a:t>透過網路系統優勢，</a:t>
            </a:r>
            <a:r>
              <a:rPr lang="zh-TW" altLang="en-US" sz="2000" b="1" dirty="0" smtClean="0"/>
              <a:t>結合同業</a:t>
            </a:r>
            <a:r>
              <a:rPr lang="zh-TW" altLang="en-US" sz="2000" b="1" dirty="0"/>
              <a:t>以拓展更大的銷售市場。</a:t>
            </a:r>
          </a:p>
        </p:txBody>
      </p:sp>
      <p:sp>
        <p:nvSpPr>
          <p:cNvPr id="3" name="投影片編號版面配置區 2"/>
          <p:cNvSpPr>
            <a:spLocks noGrp="1"/>
          </p:cNvSpPr>
          <p:nvPr>
            <p:ph type="sldNum" sz="quarter" idx="10"/>
          </p:nvPr>
        </p:nvSpPr>
        <p:spPr/>
        <p:txBody>
          <a:bodyPr/>
          <a:lstStyle/>
          <a:p>
            <a:pPr>
              <a:defRPr/>
            </a:pPr>
            <a:fld id="{6CC2834A-24C2-42CA-BCD6-CB5AA28BF97B}" type="slidenum">
              <a:rPr lang="en-US" altLang="zh-TW" smtClean="0"/>
              <a:pPr>
                <a:defRPr/>
              </a:pPr>
              <a:t>24</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ph idx="1"/>
          </p:nvPr>
        </p:nvSpPr>
        <p:spPr/>
        <p:txBody>
          <a:bodyPr/>
          <a:lstStyle/>
          <a:p>
            <a:r>
              <a:rPr lang="zh-TW" altLang="en-US" dirty="0" smtClean="0">
                <a:solidFill>
                  <a:srgbClr val="C00000"/>
                </a:solidFill>
              </a:rPr>
              <a:t>企業對消費者的電子商務模式</a:t>
            </a:r>
            <a:r>
              <a:rPr lang="en-US" altLang="zh-TW" dirty="0">
                <a:solidFill>
                  <a:srgbClr val="C00000"/>
                </a:solidFill>
              </a:rPr>
              <a:t>(Business to Consumer, B2C</a:t>
            </a:r>
            <a:r>
              <a:rPr lang="en-US" altLang="zh-TW" dirty="0" smtClean="0">
                <a:solidFill>
                  <a:srgbClr val="C00000"/>
                </a:solidFill>
              </a:rPr>
              <a:t>)</a:t>
            </a:r>
            <a:r>
              <a:rPr lang="zh-TW" altLang="en-US" dirty="0" smtClean="0"/>
              <a:t>為企業對消費者所提供的服務，是目前最常見的。</a:t>
            </a:r>
          </a:p>
          <a:p>
            <a:pPr eaLnBrk="1"/>
            <a:r>
              <a:rPr lang="zh-TW" altLang="en-US" dirty="0" smtClean="0"/>
              <a:t>企業利用網路將產品直接於網路上銷售，或是提供消費者諮詢服務。</a:t>
            </a:r>
          </a:p>
          <a:p>
            <a:pPr eaLnBrk="1"/>
            <a:r>
              <a:rPr lang="zh-TW" altLang="en-US" dirty="0" smtClean="0"/>
              <a:t>在此模式中常見的交易行為有：網路購物、線上購票、證券下單等。</a:t>
            </a:r>
          </a:p>
        </p:txBody>
      </p:sp>
      <p:sp>
        <p:nvSpPr>
          <p:cNvPr id="17411" name="Rectangle 2"/>
          <p:cNvSpPr>
            <a:spLocks noGrp="1" noChangeArrowheads="1"/>
          </p:cNvSpPr>
          <p:nvPr>
            <p:ph type="title"/>
          </p:nvPr>
        </p:nvSpPr>
        <p:spPr/>
        <p:txBody>
          <a:bodyPr/>
          <a:lstStyle/>
          <a:p>
            <a:pPr eaLnBrk="1" hangingPunct="1"/>
            <a:r>
              <a:rPr lang="en-US" altLang="en-US" dirty="0" smtClean="0"/>
              <a:t>10-3-3 B2C</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25</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en-US" dirty="0" smtClean="0"/>
              <a:t>10-3-3 B2C</a:t>
            </a:r>
            <a:endParaRPr lang="zh-TW" altLang="en-US" dirty="0" smtClean="0"/>
          </a:p>
        </p:txBody>
      </p:sp>
      <p:pic>
        <p:nvPicPr>
          <p:cNvPr id="2" name="圖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9027" y="1719810"/>
            <a:ext cx="6381890" cy="4019148"/>
          </a:xfrm>
          <a:prstGeom prst="rect">
            <a:avLst/>
          </a:prstGeom>
        </p:spPr>
      </p:pic>
      <p:sp>
        <p:nvSpPr>
          <p:cNvPr id="6" name="矩形 5"/>
          <p:cNvSpPr/>
          <p:nvPr/>
        </p:nvSpPr>
        <p:spPr>
          <a:xfrm>
            <a:off x="2627784" y="5373216"/>
            <a:ext cx="6013652" cy="70788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just"/>
            <a:r>
              <a:rPr lang="zh-TW" altLang="en-US" sz="2000" b="1" dirty="0"/>
              <a:t>寬宏售票</a:t>
            </a:r>
            <a:r>
              <a:rPr lang="zh-TW" altLang="en-US" sz="2000" b="1" dirty="0" smtClean="0"/>
              <a:t>系統</a:t>
            </a:r>
            <a:r>
              <a:rPr lang="en-US" altLang="zh-TW" sz="2000" b="1" dirty="0" smtClean="0"/>
              <a:t>(</a:t>
            </a:r>
            <a:r>
              <a:rPr lang="en-US" altLang="zh-TW" sz="2000" b="1" dirty="0"/>
              <a:t>http://</a:t>
            </a:r>
            <a:r>
              <a:rPr lang="en-US" altLang="zh-TW" sz="2000" b="1" dirty="0" smtClean="0"/>
              <a:t>www.kham.com.tw)</a:t>
            </a:r>
            <a:r>
              <a:rPr lang="zh-TW" altLang="en-US" sz="2000" b="1" dirty="0" smtClean="0"/>
              <a:t>接受</a:t>
            </a:r>
            <a:r>
              <a:rPr lang="zh-TW" altLang="en-US" sz="2000" b="1" dirty="0"/>
              <a:t>各表演單位的票</a:t>
            </a:r>
            <a:r>
              <a:rPr lang="zh-TW" altLang="en-US" sz="2000" b="1" dirty="0" smtClean="0"/>
              <a:t>券代售</a:t>
            </a:r>
            <a:r>
              <a:rPr lang="zh-TW" altLang="en-US" sz="2000" b="1" dirty="0"/>
              <a:t>服務委託，負責票</a:t>
            </a:r>
            <a:r>
              <a:rPr lang="zh-TW" altLang="en-US" sz="2000" b="1" dirty="0" smtClean="0"/>
              <a:t>務銷售</a:t>
            </a:r>
            <a:r>
              <a:rPr lang="zh-TW" altLang="en-US" sz="2000" b="1" dirty="0"/>
              <a:t>行為</a:t>
            </a:r>
          </a:p>
        </p:txBody>
      </p:sp>
      <p:sp>
        <p:nvSpPr>
          <p:cNvPr id="3" name="投影片編號版面配置區 2"/>
          <p:cNvSpPr>
            <a:spLocks noGrp="1"/>
          </p:cNvSpPr>
          <p:nvPr>
            <p:ph type="sldNum" sz="quarter" idx="10"/>
          </p:nvPr>
        </p:nvSpPr>
        <p:spPr/>
        <p:txBody>
          <a:bodyPr/>
          <a:lstStyle/>
          <a:p>
            <a:pPr>
              <a:defRPr/>
            </a:pPr>
            <a:fld id="{6CC2834A-24C2-42CA-BCD6-CB5AA28BF97B}" type="slidenum">
              <a:rPr lang="en-US" altLang="zh-TW" smtClean="0"/>
              <a:pPr>
                <a:defRPr/>
              </a:pPr>
              <a:t>26</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idx="1"/>
          </p:nvPr>
        </p:nvSpPr>
        <p:spPr/>
        <p:txBody>
          <a:bodyPr/>
          <a:lstStyle/>
          <a:p>
            <a:r>
              <a:rPr lang="zh-TW" altLang="en-US" dirty="0" smtClean="0">
                <a:solidFill>
                  <a:srgbClr val="C00000"/>
                </a:solidFill>
              </a:rPr>
              <a:t>消費者對企業的電子商務</a:t>
            </a:r>
            <a:r>
              <a:rPr lang="en-US" altLang="zh-TW" dirty="0">
                <a:solidFill>
                  <a:srgbClr val="C00000"/>
                </a:solidFill>
              </a:rPr>
              <a:t>(Consumer to Business, C2B</a:t>
            </a:r>
            <a:r>
              <a:rPr lang="en-US" altLang="zh-TW" dirty="0" smtClean="0">
                <a:solidFill>
                  <a:srgbClr val="C00000"/>
                </a:solidFill>
              </a:rPr>
              <a:t>)</a:t>
            </a:r>
            <a:r>
              <a:rPr lang="zh-TW" altLang="en-US" dirty="0" smtClean="0"/>
              <a:t>是由一群個體消費者因為共同的購買需求，而集結起來向企業提出集體議價需求。</a:t>
            </a:r>
          </a:p>
          <a:p>
            <a:pPr eaLnBrk="1"/>
            <a:r>
              <a:rPr lang="zh-TW" altLang="en-US" dirty="0" smtClean="0"/>
              <a:t>這種交易方式，消費者不但能以較優惠的價格購入商品，廠商也能達到單次大量銷售的目的。</a:t>
            </a:r>
          </a:p>
        </p:txBody>
      </p:sp>
      <p:sp>
        <p:nvSpPr>
          <p:cNvPr id="19459" name="Rectangle 2"/>
          <p:cNvSpPr>
            <a:spLocks noGrp="1" noChangeArrowheads="1"/>
          </p:cNvSpPr>
          <p:nvPr>
            <p:ph type="title"/>
          </p:nvPr>
        </p:nvSpPr>
        <p:spPr/>
        <p:txBody>
          <a:bodyPr/>
          <a:lstStyle/>
          <a:p>
            <a:pPr eaLnBrk="1" hangingPunct="1"/>
            <a:r>
              <a:rPr lang="en-US" altLang="en-US" dirty="0" smtClean="0"/>
              <a:t>10-3-4 C2B</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27</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altLang="en-US" dirty="0"/>
              <a:t>10-3-4 C2B</a:t>
            </a:r>
            <a:endParaRPr lang="zh-TW" altLang="en-US" dirty="0" smtClean="0"/>
          </a:p>
        </p:txBody>
      </p:sp>
      <p:pic>
        <p:nvPicPr>
          <p:cNvPr id="2" name="圖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776" y="1565929"/>
            <a:ext cx="6409521" cy="4036550"/>
          </a:xfrm>
          <a:prstGeom prst="rect">
            <a:avLst/>
          </a:prstGeom>
        </p:spPr>
      </p:pic>
      <p:sp>
        <p:nvSpPr>
          <p:cNvPr id="6" name="矩形 5"/>
          <p:cNvSpPr/>
          <p:nvPr/>
        </p:nvSpPr>
        <p:spPr>
          <a:xfrm>
            <a:off x="2783846" y="5094647"/>
            <a:ext cx="5760640" cy="101566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just"/>
            <a:r>
              <a:rPr lang="en-US" altLang="zh-TW" sz="2000" b="1" dirty="0"/>
              <a:t>Priceline</a:t>
            </a:r>
            <a:r>
              <a:rPr lang="zh-TW" altLang="en-US" sz="2000" b="1" dirty="0"/>
              <a:t>旅遊網站</a:t>
            </a:r>
            <a:r>
              <a:rPr lang="en-US" altLang="zh-TW" sz="2000" b="1" dirty="0"/>
              <a:t>(https://www.priceline.com)</a:t>
            </a:r>
            <a:r>
              <a:rPr lang="zh-TW" altLang="en-US" sz="2000" b="1" dirty="0"/>
              <a:t>讓消費者自訂所需的機票、旅館</a:t>
            </a:r>
            <a:r>
              <a:rPr lang="zh-TW" altLang="en-US" sz="2000" b="1" dirty="0" smtClean="0"/>
              <a:t>、日用品</a:t>
            </a:r>
            <a:r>
              <a:rPr lang="zh-TW" altLang="en-US" sz="2000" b="1" dirty="0"/>
              <a:t>等價位，再尋求相關企業來滿足消費者需求</a:t>
            </a:r>
          </a:p>
        </p:txBody>
      </p:sp>
      <p:sp>
        <p:nvSpPr>
          <p:cNvPr id="3" name="投影片編號版面配置區 2"/>
          <p:cNvSpPr>
            <a:spLocks noGrp="1"/>
          </p:cNvSpPr>
          <p:nvPr>
            <p:ph type="sldNum" sz="quarter" idx="10"/>
          </p:nvPr>
        </p:nvSpPr>
        <p:spPr/>
        <p:txBody>
          <a:bodyPr/>
          <a:lstStyle/>
          <a:p>
            <a:pPr>
              <a:defRPr/>
            </a:pPr>
            <a:fld id="{6CC2834A-24C2-42CA-BCD6-CB5AA28BF97B}" type="slidenum">
              <a:rPr lang="en-US" altLang="zh-TW" smtClean="0"/>
              <a:pPr>
                <a:defRPr/>
              </a:pPr>
              <a:t>28</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idx="1"/>
          </p:nvPr>
        </p:nvSpPr>
        <p:spPr/>
        <p:txBody>
          <a:bodyPr/>
          <a:lstStyle/>
          <a:p>
            <a:r>
              <a:rPr lang="zh-TW" altLang="en-US" dirty="0" smtClean="0">
                <a:solidFill>
                  <a:srgbClr val="C00000"/>
                </a:solidFill>
              </a:rPr>
              <a:t>消費者對消費者的電子商務模式</a:t>
            </a:r>
            <a:r>
              <a:rPr lang="en-US" altLang="zh-TW" dirty="0">
                <a:solidFill>
                  <a:srgbClr val="C00000"/>
                </a:solidFill>
              </a:rPr>
              <a:t>(Consumer to Consumer, C2C</a:t>
            </a:r>
            <a:r>
              <a:rPr lang="en-US" altLang="zh-TW" dirty="0" smtClean="0">
                <a:solidFill>
                  <a:srgbClr val="C00000"/>
                </a:solidFill>
              </a:rPr>
              <a:t>)</a:t>
            </a:r>
            <a:r>
              <a:rPr lang="zh-TW" altLang="en-US" dirty="0" smtClean="0"/>
              <a:t>主要是消費者之間的商品交易。</a:t>
            </a:r>
          </a:p>
          <a:p>
            <a:pPr eaLnBrk="1"/>
            <a:r>
              <a:rPr lang="zh-TW" altLang="en-US" dirty="0" smtClean="0"/>
              <a:t>交易兩方都是消費者，例如：</a:t>
            </a:r>
            <a:r>
              <a:rPr lang="en-US" altLang="zh-TW" dirty="0" smtClean="0"/>
              <a:t>Yahoo!</a:t>
            </a:r>
            <a:r>
              <a:rPr lang="zh-TW" altLang="en-US" dirty="0" smtClean="0"/>
              <a:t>奇摩拍賣、露天拍賣、</a:t>
            </a:r>
            <a:r>
              <a:rPr lang="en-US" altLang="zh-TW" dirty="0" smtClean="0"/>
              <a:t>eBay</a:t>
            </a:r>
            <a:r>
              <a:rPr lang="zh-TW" altLang="en-US" dirty="0" smtClean="0"/>
              <a:t>拍賣等網站所提供的服務均屬於</a:t>
            </a:r>
            <a:r>
              <a:rPr lang="en-US" altLang="zh-TW" dirty="0" smtClean="0"/>
              <a:t>C2C</a:t>
            </a:r>
            <a:r>
              <a:rPr lang="zh-TW" altLang="en-US" dirty="0" smtClean="0"/>
              <a:t>的模式。</a:t>
            </a:r>
          </a:p>
        </p:txBody>
      </p:sp>
      <p:sp>
        <p:nvSpPr>
          <p:cNvPr id="21507" name="Rectangle 2"/>
          <p:cNvSpPr>
            <a:spLocks noGrp="1" noChangeArrowheads="1"/>
          </p:cNvSpPr>
          <p:nvPr>
            <p:ph type="title"/>
          </p:nvPr>
        </p:nvSpPr>
        <p:spPr/>
        <p:txBody>
          <a:bodyPr/>
          <a:lstStyle/>
          <a:p>
            <a:pPr eaLnBrk="1" hangingPunct="1"/>
            <a:r>
              <a:rPr lang="en-US" altLang="en-US" dirty="0" smtClean="0"/>
              <a:t>10-3-5 C2C</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29</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3"/>
          <p:cNvSpPr>
            <a:spLocks noGrp="1" noChangeArrowheads="1"/>
          </p:cNvSpPr>
          <p:nvPr>
            <p:ph idx="1"/>
          </p:nvPr>
        </p:nvSpPr>
        <p:spPr/>
        <p:txBody>
          <a:bodyPr>
            <a:normAutofit/>
          </a:bodyPr>
          <a:lstStyle/>
          <a:p>
            <a:pPr eaLnBrk="1"/>
            <a:r>
              <a:rPr lang="zh-TW" altLang="en-US" dirty="0" smtClean="0"/>
              <a:t>電子商務是指將傳統的購買與銷售、產品與服務等商業活動結合在網路空間上，發展成一個虛擬的電子商場。</a:t>
            </a:r>
          </a:p>
          <a:p>
            <a:pPr eaLnBrk="1"/>
            <a:r>
              <a:rPr lang="zh-TW" altLang="en-US" dirty="0" smtClean="0"/>
              <a:t>透過電腦及網際網路，就能在虛擬空間中進行推廣、行銷、販售、購買、服務等實際的商業行為。</a:t>
            </a:r>
          </a:p>
          <a:p>
            <a:pPr eaLnBrk="1"/>
            <a:r>
              <a:rPr lang="zh-TW" altLang="en-US" dirty="0" smtClean="0"/>
              <a:t>線上購物、網路下單、網路拍賣、線上出版、網路廣告等，均屬電子商務行為。</a:t>
            </a:r>
            <a:endParaRPr lang="en-US" altLang="zh-TW" dirty="0" smtClean="0"/>
          </a:p>
        </p:txBody>
      </p:sp>
      <p:sp>
        <p:nvSpPr>
          <p:cNvPr id="5123" name="Rectangle 2"/>
          <p:cNvSpPr>
            <a:spLocks noGrp="1" noChangeArrowheads="1"/>
          </p:cNvSpPr>
          <p:nvPr>
            <p:ph type="title"/>
          </p:nvPr>
        </p:nvSpPr>
        <p:spPr/>
        <p:txBody>
          <a:bodyPr/>
          <a:lstStyle/>
          <a:p>
            <a:pPr eaLnBrk="1" hangingPunct="1"/>
            <a:r>
              <a:rPr lang="en-US" altLang="zh-TW" dirty="0" smtClean="0"/>
              <a:t>10-1-1 </a:t>
            </a:r>
            <a:r>
              <a:rPr lang="zh-TW" altLang="en-US" dirty="0" smtClean="0"/>
              <a:t>電子商務的定義</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3</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en-US" dirty="0" smtClean="0"/>
              <a:t>10-3-5 C2C</a:t>
            </a:r>
            <a:endParaRPr lang="zh-TW" altLang="en-US" dirty="0" smtClean="0"/>
          </a:p>
        </p:txBody>
      </p:sp>
      <p:pic>
        <p:nvPicPr>
          <p:cNvPr id="2" name="圖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8427" y="1412776"/>
            <a:ext cx="6971198" cy="4390279"/>
          </a:xfrm>
          <a:prstGeom prst="rect">
            <a:avLst/>
          </a:prstGeom>
        </p:spPr>
      </p:pic>
      <p:sp>
        <p:nvSpPr>
          <p:cNvPr id="6" name="矩形 5"/>
          <p:cNvSpPr/>
          <p:nvPr/>
        </p:nvSpPr>
        <p:spPr>
          <a:xfrm>
            <a:off x="2843808" y="5270740"/>
            <a:ext cx="5832648" cy="101566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just"/>
            <a:r>
              <a:rPr lang="en-US" altLang="zh-TW" sz="2000" b="1" dirty="0" smtClean="0"/>
              <a:t>Yahoo!</a:t>
            </a:r>
            <a:r>
              <a:rPr lang="zh-TW" altLang="en-US" sz="2000" b="1" dirty="0" smtClean="0"/>
              <a:t>奇摩拍賣網站</a:t>
            </a:r>
            <a:r>
              <a:rPr lang="en-US" altLang="zh-TW" sz="2000" b="1" dirty="0" smtClean="0"/>
              <a:t>(http://</a:t>
            </a:r>
            <a:r>
              <a:rPr lang="en-US" altLang="zh-TW" sz="2000" b="1" dirty="0" err="1" smtClean="0"/>
              <a:t>tw.bid.yahoo.com</a:t>
            </a:r>
            <a:r>
              <a:rPr lang="en-US" altLang="zh-TW" sz="2000" b="1" dirty="0" smtClean="0"/>
              <a:t>)</a:t>
            </a:r>
            <a:r>
              <a:rPr lang="zh-TW" altLang="en-US" sz="2000" b="1" dirty="0" smtClean="0"/>
              <a:t>提供了消費者拍賣自己物品的交易平台，消費者透過該平台即可進行拍賣的動作。</a:t>
            </a:r>
            <a:endParaRPr lang="zh-TW" altLang="en-US" sz="2000" b="1" dirty="0"/>
          </a:p>
        </p:txBody>
      </p:sp>
      <p:sp>
        <p:nvSpPr>
          <p:cNvPr id="3" name="投影片編號版面配置區 2"/>
          <p:cNvSpPr>
            <a:spLocks noGrp="1"/>
          </p:cNvSpPr>
          <p:nvPr>
            <p:ph type="sldNum" sz="quarter" idx="10"/>
          </p:nvPr>
        </p:nvSpPr>
        <p:spPr/>
        <p:txBody>
          <a:bodyPr/>
          <a:lstStyle/>
          <a:p>
            <a:pPr>
              <a:defRPr/>
            </a:pPr>
            <a:fld id="{6CC2834A-24C2-42CA-BCD6-CB5AA28BF97B}" type="slidenum">
              <a:rPr lang="en-US" altLang="zh-TW" smtClean="0"/>
              <a:pPr>
                <a:defRPr/>
              </a:pPr>
              <a:t>30</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smtClean="0">
                <a:solidFill>
                  <a:srgbClr val="C00000"/>
                </a:solidFill>
              </a:rPr>
              <a:t>線上對應線下實體</a:t>
            </a:r>
            <a:r>
              <a:rPr lang="en-US" altLang="zh-TW" dirty="0" smtClean="0">
                <a:solidFill>
                  <a:srgbClr val="C00000"/>
                </a:solidFill>
              </a:rPr>
              <a:t>(Online to Offline, </a:t>
            </a:r>
            <a:r>
              <a:rPr lang="en-US" altLang="zh-TW" dirty="0" err="1" smtClean="0">
                <a:solidFill>
                  <a:srgbClr val="C00000"/>
                </a:solidFill>
              </a:rPr>
              <a:t>O2O</a:t>
            </a:r>
            <a:r>
              <a:rPr lang="en-US" altLang="zh-TW" dirty="0" smtClean="0">
                <a:solidFill>
                  <a:srgbClr val="C00000"/>
                </a:solidFill>
              </a:rPr>
              <a:t>)</a:t>
            </a:r>
            <a:r>
              <a:rPr lang="zh-TW" altLang="en-US" dirty="0" smtClean="0"/>
              <a:t>又稱為離線商務模式。</a:t>
            </a:r>
            <a:endParaRPr lang="en-US" altLang="zh-TW" dirty="0" smtClean="0"/>
          </a:p>
          <a:p>
            <a:r>
              <a:rPr lang="zh-TW" altLang="en-US" dirty="0" smtClean="0"/>
              <a:t>消費者在網路上付費，在實體店面享受服務或取得商品，透過促銷、打折、服務預訂等方式，把實體商店的消息推送給網路用戶，從而將他們轉換為實體商店客戶。</a:t>
            </a:r>
            <a:endParaRPr lang="zh-TW" altLang="en-US" dirty="0"/>
          </a:p>
        </p:txBody>
      </p:sp>
      <p:sp>
        <p:nvSpPr>
          <p:cNvPr id="2" name="標題 1"/>
          <p:cNvSpPr>
            <a:spLocks noGrp="1"/>
          </p:cNvSpPr>
          <p:nvPr>
            <p:ph type="title"/>
          </p:nvPr>
        </p:nvSpPr>
        <p:spPr/>
        <p:txBody>
          <a:bodyPr/>
          <a:lstStyle/>
          <a:p>
            <a:r>
              <a:rPr lang="en-US" altLang="en-US" dirty="0" smtClean="0"/>
              <a:t>10-3-6 O2O</a:t>
            </a:r>
            <a:endParaRPr lang="zh-TW" altLang="en-US" dirty="0"/>
          </a:p>
        </p:txBody>
      </p:sp>
      <p:sp>
        <p:nvSpPr>
          <p:cNvPr id="5" name="投影片編號版面配置區 4"/>
          <p:cNvSpPr>
            <a:spLocks noGrp="1"/>
          </p:cNvSpPr>
          <p:nvPr>
            <p:ph type="sldNum" sz="quarter" idx="10"/>
          </p:nvPr>
        </p:nvSpPr>
        <p:spPr/>
        <p:txBody>
          <a:bodyPr/>
          <a:lstStyle/>
          <a:p>
            <a:pPr>
              <a:defRPr/>
            </a:pPr>
            <a:fld id="{6CC2834A-24C2-42CA-BCD6-CB5AA28BF97B}" type="slidenum">
              <a:rPr lang="en-US" altLang="zh-TW" smtClean="0"/>
              <a:pPr>
                <a:defRPr/>
              </a:pPr>
              <a:t>31</a:t>
            </a:fld>
            <a:endParaRPr lang="en-US" altLang="zh-TW"/>
          </a:p>
        </p:txBody>
      </p:sp>
    </p:spTree>
    <p:extLst>
      <p:ext uri="{BB962C8B-B14F-4D97-AF65-F5344CB8AC3E}">
        <p14:creationId xmlns:p14="http://schemas.microsoft.com/office/powerpoint/2010/main" val="1879344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en-US" dirty="0"/>
              <a:t>10-3-6 O2O</a:t>
            </a:r>
            <a:endParaRPr lang="zh-TW" altLang="en-US" dirty="0"/>
          </a:p>
        </p:txBody>
      </p:sp>
      <p:pic>
        <p:nvPicPr>
          <p:cNvPr id="3" name="圖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317" y="1397843"/>
            <a:ext cx="6717206" cy="3848127"/>
          </a:xfrm>
          <a:prstGeom prst="rect">
            <a:avLst/>
          </a:prstGeom>
        </p:spPr>
      </p:pic>
      <p:sp>
        <p:nvSpPr>
          <p:cNvPr id="6" name="矩形 5"/>
          <p:cNvSpPr/>
          <p:nvPr/>
        </p:nvSpPr>
        <p:spPr>
          <a:xfrm>
            <a:off x="323812" y="5517232"/>
            <a:ext cx="8424936" cy="70788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just"/>
            <a:r>
              <a:rPr lang="zh-TW" altLang="en-US" sz="2000" b="1" dirty="0" smtClean="0"/>
              <a:t>提供餐廳</a:t>
            </a:r>
            <a:r>
              <a:rPr lang="en-US" altLang="zh-TW" sz="2000" b="1" dirty="0" smtClean="0"/>
              <a:t>24</a:t>
            </a:r>
            <a:r>
              <a:rPr lang="zh-TW" altLang="en-US" sz="2000" b="1" dirty="0" smtClean="0"/>
              <a:t>小時訂位及餐券的</a:t>
            </a:r>
            <a:r>
              <a:rPr lang="en-US" altLang="zh-TW" sz="2000" b="1" dirty="0" smtClean="0"/>
              <a:t>EZTABLE(http://www.eztable.com)</a:t>
            </a:r>
            <a:r>
              <a:rPr lang="zh-TW" altLang="en-US" sz="2000" b="1" dirty="0" smtClean="0"/>
              <a:t>讓消費者可以隨時透過網路訂位系統訂位和購買餐券，並到實體店舖消費。</a:t>
            </a:r>
            <a:endParaRPr lang="zh-TW" altLang="en-US" sz="2000" b="1" dirty="0"/>
          </a:p>
        </p:txBody>
      </p:sp>
      <p:sp>
        <p:nvSpPr>
          <p:cNvPr id="5" name="投影片編號版面配置區 4"/>
          <p:cNvSpPr>
            <a:spLocks noGrp="1"/>
          </p:cNvSpPr>
          <p:nvPr>
            <p:ph type="sldNum" sz="quarter" idx="12"/>
          </p:nvPr>
        </p:nvSpPr>
        <p:spPr/>
        <p:txBody>
          <a:bodyPr/>
          <a:lstStyle/>
          <a:p>
            <a:pPr>
              <a:defRPr/>
            </a:pPr>
            <a:fld id="{0A9A344C-2C18-4FDB-8F90-34F47F87CB9B}" type="slidenum">
              <a:rPr lang="en-US" altLang="zh-TW" smtClean="0"/>
              <a:pPr>
                <a:defRPr/>
              </a:pPr>
              <a:t>32</a:t>
            </a:fld>
            <a:endParaRPr lang="en-US" altLang="zh-TW"/>
          </a:p>
        </p:txBody>
      </p:sp>
    </p:spTree>
    <p:extLst>
      <p:ext uri="{BB962C8B-B14F-4D97-AF65-F5344CB8AC3E}">
        <p14:creationId xmlns:p14="http://schemas.microsoft.com/office/powerpoint/2010/main" val="2211024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type="body" idx="1"/>
          </p:nvPr>
        </p:nvSpPr>
        <p:spPr/>
        <p:txBody>
          <a:bodyPr>
            <a:normAutofit/>
          </a:bodyPr>
          <a:lstStyle/>
          <a:p>
            <a:r>
              <a:rPr lang="en-US" altLang="zh-TW" dirty="0" smtClean="0">
                <a:hlinkClick r:id="rId2" action="ppaction://hlinksldjump"/>
              </a:rPr>
              <a:t>10-4-1 </a:t>
            </a:r>
            <a:r>
              <a:rPr lang="zh-TW" altLang="en-US" dirty="0" smtClean="0">
                <a:hlinkClick r:id="rId2" action="ppaction://hlinksldjump"/>
              </a:rPr>
              <a:t>電子現金</a:t>
            </a:r>
            <a:endParaRPr lang="en-US" altLang="zh-TW" dirty="0"/>
          </a:p>
          <a:p>
            <a:r>
              <a:rPr lang="en-US" altLang="zh-TW" dirty="0" smtClean="0">
                <a:hlinkClick r:id="rId3" action="ppaction://hlinksldjump"/>
              </a:rPr>
              <a:t>10-4-2 </a:t>
            </a:r>
            <a:r>
              <a:rPr lang="zh-TW" altLang="en-US" dirty="0" smtClean="0">
                <a:hlinkClick r:id="rId3" action="ppaction://hlinksldjump"/>
              </a:rPr>
              <a:t>電子支票</a:t>
            </a:r>
            <a:endParaRPr lang="en-US" altLang="zh-TW" dirty="0"/>
          </a:p>
          <a:p>
            <a:r>
              <a:rPr lang="en-US" altLang="zh-TW" dirty="0" smtClean="0">
                <a:hlinkClick r:id="rId4" action="ppaction://hlinksldjump"/>
              </a:rPr>
              <a:t>10-4-3 </a:t>
            </a:r>
            <a:r>
              <a:rPr lang="zh-TW" altLang="en-US" dirty="0" smtClean="0">
                <a:hlinkClick r:id="rId4" action="ppaction://hlinksldjump"/>
              </a:rPr>
              <a:t>信用卡</a:t>
            </a:r>
            <a:endParaRPr lang="en-US" altLang="zh-TW" dirty="0"/>
          </a:p>
          <a:p>
            <a:r>
              <a:rPr lang="en-US" altLang="zh-TW" dirty="0" smtClean="0">
                <a:hlinkClick r:id="rId5" action="ppaction://hlinksldjump"/>
              </a:rPr>
              <a:t>10-4-4 ATM</a:t>
            </a:r>
            <a:r>
              <a:rPr lang="zh-TW" altLang="en-US" dirty="0" smtClean="0">
                <a:hlinkClick r:id="rId5" action="ppaction://hlinksldjump"/>
              </a:rPr>
              <a:t>轉帳</a:t>
            </a:r>
            <a:endParaRPr lang="en-US" altLang="zh-TW" dirty="0" smtClean="0"/>
          </a:p>
          <a:p>
            <a:r>
              <a:rPr lang="en-US" altLang="zh-TW" dirty="0" smtClean="0">
                <a:hlinkClick r:id="rId6" action="ppaction://hlinksldjump"/>
              </a:rPr>
              <a:t>10-4-5 </a:t>
            </a:r>
            <a:r>
              <a:rPr lang="zh-TW" altLang="en-US" dirty="0" smtClean="0">
                <a:hlinkClick r:id="rId6" action="ppaction://hlinksldjump"/>
              </a:rPr>
              <a:t>貨到付款</a:t>
            </a:r>
            <a:endParaRPr lang="en-US" altLang="zh-TW" dirty="0" smtClean="0"/>
          </a:p>
          <a:p>
            <a:r>
              <a:rPr lang="en-US" altLang="zh-TW" dirty="0" smtClean="0">
                <a:hlinkClick r:id="rId7" action="ppaction://hlinksldjump"/>
              </a:rPr>
              <a:t>10-4-6 </a:t>
            </a:r>
            <a:r>
              <a:rPr lang="zh-TW" altLang="en-US" dirty="0" smtClean="0">
                <a:hlinkClick r:id="rId7" action="ppaction://hlinksldjump"/>
              </a:rPr>
              <a:t>超商付款取貨</a:t>
            </a:r>
            <a:endParaRPr lang="en-US" altLang="zh-TW" dirty="0"/>
          </a:p>
          <a:p>
            <a:r>
              <a:rPr lang="en-US" altLang="zh-TW" dirty="0" smtClean="0">
                <a:hlinkClick r:id="rId8" action="ppaction://hlinksldjump"/>
              </a:rPr>
              <a:t>10-4-7 </a:t>
            </a:r>
            <a:r>
              <a:rPr lang="zh-TW" altLang="en-US" dirty="0" smtClean="0">
                <a:hlinkClick r:id="rId8" action="ppaction://hlinksldjump"/>
              </a:rPr>
              <a:t>行動</a:t>
            </a:r>
            <a:r>
              <a:rPr lang="zh-TW" altLang="en-US" dirty="0">
                <a:hlinkClick r:id="rId8" action="ppaction://hlinksldjump"/>
              </a:rPr>
              <a:t>支付</a:t>
            </a:r>
            <a:endParaRPr lang="zh-TW" altLang="en-US" dirty="0"/>
          </a:p>
        </p:txBody>
      </p:sp>
      <p:sp>
        <p:nvSpPr>
          <p:cNvPr id="2" name="標題 1"/>
          <p:cNvSpPr>
            <a:spLocks noGrp="1"/>
          </p:cNvSpPr>
          <p:nvPr>
            <p:ph type="title"/>
          </p:nvPr>
        </p:nvSpPr>
        <p:spPr/>
        <p:txBody>
          <a:bodyPr/>
          <a:lstStyle/>
          <a:p>
            <a:r>
              <a:rPr lang="en-US" altLang="zh-TW" dirty="0" smtClean="0"/>
              <a:t>10-4 </a:t>
            </a:r>
            <a:r>
              <a:rPr lang="zh-TW" altLang="en-US" dirty="0"/>
              <a:t>電子商務付款機制</a:t>
            </a:r>
          </a:p>
        </p:txBody>
      </p:sp>
      <p:sp>
        <p:nvSpPr>
          <p:cNvPr id="8" name="投影片編號版面配置區 7"/>
          <p:cNvSpPr>
            <a:spLocks noGrp="1"/>
          </p:cNvSpPr>
          <p:nvPr>
            <p:ph type="sldNum" sz="quarter" idx="10"/>
          </p:nvPr>
        </p:nvSpPr>
        <p:spPr/>
        <p:txBody>
          <a:bodyPr/>
          <a:lstStyle/>
          <a:p>
            <a:pPr>
              <a:defRPr/>
            </a:pPr>
            <a:fld id="{6CC2834A-24C2-42CA-BCD6-CB5AA28BF97B}" type="slidenum">
              <a:rPr lang="en-US" altLang="zh-TW" smtClean="0"/>
              <a:pPr>
                <a:defRPr/>
              </a:pPr>
              <a:t>33</a:t>
            </a:fld>
            <a:endParaRPr lang="en-US" altLang="zh-TW"/>
          </a:p>
        </p:txBody>
      </p:sp>
    </p:spTree>
    <p:extLst>
      <p:ext uri="{BB962C8B-B14F-4D97-AF65-F5344CB8AC3E}">
        <p14:creationId xmlns:p14="http://schemas.microsoft.com/office/powerpoint/2010/main" val="1651961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idx="1"/>
          </p:nvPr>
        </p:nvSpPr>
        <p:spPr/>
        <p:txBody>
          <a:bodyPr/>
          <a:lstStyle/>
          <a:p>
            <a:pPr eaLnBrk="1"/>
            <a:r>
              <a:rPr lang="zh-TW" altLang="en-US" dirty="0">
                <a:solidFill>
                  <a:srgbClr val="C00000"/>
                </a:solidFill>
              </a:rPr>
              <a:t>電子現金</a:t>
            </a:r>
            <a:r>
              <a:rPr lang="en-US" altLang="zh-TW" dirty="0">
                <a:solidFill>
                  <a:srgbClr val="C00000"/>
                </a:solidFill>
              </a:rPr>
              <a:t>(Electronic Cash</a:t>
            </a:r>
            <a:r>
              <a:rPr lang="en-US" altLang="zh-TW" dirty="0" smtClean="0">
                <a:solidFill>
                  <a:srgbClr val="C00000"/>
                </a:solidFill>
              </a:rPr>
              <a:t>)</a:t>
            </a:r>
            <a:r>
              <a:rPr lang="zh-TW" altLang="en-US" dirty="0" smtClean="0"/>
              <a:t>是一種數位形式的貨幣，可代替現行實體貨幣在網路上消費與流通。</a:t>
            </a:r>
          </a:p>
          <a:p>
            <a:pPr eaLnBrk="1"/>
            <a:r>
              <a:rPr lang="zh-TW" altLang="en-US" dirty="0" smtClean="0"/>
              <a:t>通常是由金融機構所發行，當消費者在網路上提領電子現金，則發行單位就在消費者的實體帳戶中扣取相同的金額。</a:t>
            </a:r>
          </a:p>
          <a:p>
            <a:pPr eaLnBrk="1"/>
            <a:r>
              <a:rPr lang="en-US" altLang="zh-TW" dirty="0" smtClean="0"/>
              <a:t>PayPal</a:t>
            </a:r>
            <a:r>
              <a:rPr lang="zh-TW" altLang="en-US" dirty="0" smtClean="0"/>
              <a:t>就是電子現金付款系統。</a:t>
            </a:r>
          </a:p>
        </p:txBody>
      </p:sp>
      <p:sp>
        <p:nvSpPr>
          <p:cNvPr id="32771" name="Rectangle 2"/>
          <p:cNvSpPr>
            <a:spLocks noGrp="1" noChangeArrowheads="1"/>
          </p:cNvSpPr>
          <p:nvPr>
            <p:ph type="title"/>
          </p:nvPr>
        </p:nvSpPr>
        <p:spPr/>
        <p:txBody>
          <a:bodyPr/>
          <a:lstStyle/>
          <a:p>
            <a:pPr eaLnBrk="1" hangingPunct="1"/>
            <a:r>
              <a:rPr lang="en-US" altLang="zh-TW" dirty="0" smtClean="0"/>
              <a:t>10-4-1 </a:t>
            </a:r>
            <a:r>
              <a:rPr lang="zh-TW" altLang="en-US" dirty="0" smtClean="0"/>
              <a:t>電子現金</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34</a:t>
            </a:fld>
            <a:endParaRPr lang="en-US" altLang="zh-TW"/>
          </a:p>
        </p:txBody>
      </p:sp>
    </p:spTree>
    <p:extLst>
      <p:ext uri="{BB962C8B-B14F-4D97-AF65-F5344CB8AC3E}">
        <p14:creationId xmlns:p14="http://schemas.microsoft.com/office/powerpoint/2010/main" val="1007082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84213" y="1517463"/>
            <a:ext cx="7681912" cy="4497762"/>
          </a:xfrm>
          <a:prstGeom prst="rect">
            <a:avLst/>
          </a:prstGeom>
        </p:spPr>
      </p:pic>
      <p:sp>
        <p:nvSpPr>
          <p:cNvPr id="33795" name="Rectangle 2"/>
          <p:cNvSpPr>
            <a:spLocks noGrp="1" noChangeArrowheads="1"/>
          </p:cNvSpPr>
          <p:nvPr>
            <p:ph type="title"/>
          </p:nvPr>
        </p:nvSpPr>
        <p:spPr/>
        <p:txBody>
          <a:bodyPr/>
          <a:lstStyle/>
          <a:p>
            <a:pPr eaLnBrk="1" hangingPunct="1"/>
            <a:r>
              <a:rPr lang="en-US" altLang="zh-TW" dirty="0" smtClean="0"/>
              <a:t>10-4-1 </a:t>
            </a:r>
            <a:r>
              <a:rPr lang="zh-TW" altLang="en-US" dirty="0"/>
              <a:t>電子現金</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35</a:t>
            </a:fld>
            <a:endParaRPr lang="en-US" altLang="zh-TW"/>
          </a:p>
        </p:txBody>
      </p:sp>
    </p:spTree>
    <p:extLst>
      <p:ext uri="{BB962C8B-B14F-4D97-AF65-F5344CB8AC3E}">
        <p14:creationId xmlns:p14="http://schemas.microsoft.com/office/powerpoint/2010/main" val="2243504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p:txBody>
          <a:bodyPr/>
          <a:lstStyle/>
          <a:p>
            <a:pPr eaLnBrk="1"/>
            <a:r>
              <a:rPr lang="zh-TW" altLang="en-US" dirty="0" smtClean="0">
                <a:solidFill>
                  <a:srgbClr val="C00000"/>
                </a:solidFill>
              </a:rPr>
              <a:t>電子支票</a:t>
            </a:r>
            <a:r>
              <a:rPr lang="en-US" altLang="zh-TW" dirty="0" smtClean="0">
                <a:solidFill>
                  <a:srgbClr val="C00000"/>
                </a:solidFill>
              </a:rPr>
              <a:t>(Electronic Check)</a:t>
            </a:r>
            <a:r>
              <a:rPr lang="zh-TW" altLang="en-US" dirty="0" smtClean="0"/>
              <a:t>是屬於</a:t>
            </a:r>
            <a:r>
              <a:rPr lang="zh-TW" altLang="en-US" dirty="0" smtClean="0">
                <a:solidFill>
                  <a:srgbClr val="C00000"/>
                </a:solidFill>
              </a:rPr>
              <a:t>後付式</a:t>
            </a:r>
            <a:r>
              <a:rPr lang="zh-TW" altLang="en-US" dirty="0" smtClean="0"/>
              <a:t>的電子付款方式。</a:t>
            </a:r>
            <a:endParaRPr lang="en-US" altLang="zh-TW" dirty="0" smtClean="0"/>
          </a:p>
          <a:p>
            <a:pPr eaLnBrk="1"/>
            <a:r>
              <a:rPr lang="zh-TW" altLang="en-US" dirty="0" smtClean="0"/>
              <a:t>使用電子支票時，並未立即支付金額，而是待交易完成之後，再由電子支票發行機構向客戶進行帳務清算。</a:t>
            </a:r>
          </a:p>
        </p:txBody>
      </p:sp>
      <p:sp>
        <p:nvSpPr>
          <p:cNvPr id="34819" name="Rectangle 2"/>
          <p:cNvSpPr>
            <a:spLocks noGrp="1" noChangeArrowheads="1"/>
          </p:cNvSpPr>
          <p:nvPr>
            <p:ph type="title"/>
          </p:nvPr>
        </p:nvSpPr>
        <p:spPr/>
        <p:txBody>
          <a:bodyPr/>
          <a:lstStyle/>
          <a:p>
            <a:pPr eaLnBrk="1" hangingPunct="1"/>
            <a:r>
              <a:rPr lang="en-US" altLang="zh-TW" dirty="0" smtClean="0"/>
              <a:t>10-4-2 </a:t>
            </a:r>
            <a:r>
              <a:rPr lang="zh-TW" altLang="en-US" dirty="0" smtClean="0"/>
              <a:t>電子支票</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36</a:t>
            </a:fld>
            <a:endParaRPr lang="en-US" altLang="zh-TW"/>
          </a:p>
        </p:txBody>
      </p:sp>
    </p:spTree>
    <p:extLst>
      <p:ext uri="{BB962C8B-B14F-4D97-AF65-F5344CB8AC3E}">
        <p14:creationId xmlns:p14="http://schemas.microsoft.com/office/powerpoint/2010/main" val="2009350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1464232"/>
            <a:ext cx="7681912" cy="4604223"/>
          </a:xfrm>
          <a:prstGeom prst="rect">
            <a:avLst/>
          </a:prstGeom>
        </p:spPr>
      </p:pic>
      <p:sp>
        <p:nvSpPr>
          <p:cNvPr id="3" name="標題 2"/>
          <p:cNvSpPr>
            <a:spLocks noGrp="1"/>
          </p:cNvSpPr>
          <p:nvPr>
            <p:ph type="title"/>
          </p:nvPr>
        </p:nvSpPr>
        <p:spPr/>
        <p:txBody>
          <a:bodyPr/>
          <a:lstStyle/>
          <a:p>
            <a:r>
              <a:rPr lang="en-US" altLang="zh-TW" dirty="0"/>
              <a:t>10-4-2 </a:t>
            </a:r>
            <a:r>
              <a:rPr lang="zh-TW" altLang="en-US" dirty="0"/>
              <a:t>電子支票</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37</a:t>
            </a:fld>
            <a:endParaRPr lang="en-US" altLang="zh-TW"/>
          </a:p>
        </p:txBody>
      </p:sp>
    </p:spTree>
    <p:extLst>
      <p:ext uri="{BB962C8B-B14F-4D97-AF65-F5344CB8AC3E}">
        <p14:creationId xmlns:p14="http://schemas.microsoft.com/office/powerpoint/2010/main" val="3636281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a:t>使用信用卡在網路上購物，對消費者來說是一種十分普遍及接受度高的線上</a:t>
            </a:r>
            <a:r>
              <a:rPr lang="zh-TW" altLang="en-US" dirty="0" smtClean="0"/>
              <a:t>付款</a:t>
            </a:r>
            <a:r>
              <a:rPr lang="zh-TW" altLang="en-US" dirty="0"/>
              <a:t>方式。因為只要擁有一張信用卡，無需再另外申請其他帳戶或憑證，就可以</a:t>
            </a:r>
            <a:r>
              <a:rPr lang="zh-TW" altLang="en-US" dirty="0" smtClean="0"/>
              <a:t>進行線</a:t>
            </a:r>
            <a:r>
              <a:rPr lang="zh-TW" altLang="en-US" dirty="0"/>
              <a:t>上交易</a:t>
            </a:r>
            <a:r>
              <a:rPr lang="zh-TW" altLang="en-US" dirty="0" smtClean="0"/>
              <a:t>。</a:t>
            </a:r>
            <a:endParaRPr lang="en-US" altLang="zh-TW" dirty="0" smtClean="0"/>
          </a:p>
          <a:p>
            <a:r>
              <a:rPr lang="zh-TW" altLang="en-US" dirty="0" smtClean="0"/>
              <a:t>然而</a:t>
            </a:r>
            <a:r>
              <a:rPr lang="zh-TW" altLang="en-US" dirty="0"/>
              <a:t>只要擁有信用卡帳號就能進行消費，而無須經由其他驗證程序，</a:t>
            </a:r>
            <a:r>
              <a:rPr lang="zh-TW" altLang="en-US" dirty="0" smtClean="0"/>
              <a:t>因此</a:t>
            </a:r>
            <a:r>
              <a:rPr lang="zh-TW" altLang="en-US" dirty="0"/>
              <a:t>，此法也面臨較多冒用或盜用上的安全問題</a:t>
            </a:r>
            <a:r>
              <a:rPr lang="zh-TW" altLang="en-US" dirty="0" smtClean="0"/>
              <a:t>。</a:t>
            </a:r>
            <a:endParaRPr lang="zh-TW" altLang="en-US" dirty="0"/>
          </a:p>
        </p:txBody>
      </p:sp>
      <p:sp>
        <p:nvSpPr>
          <p:cNvPr id="36867" name="Rectangle 2"/>
          <p:cNvSpPr>
            <a:spLocks noGrp="1" noChangeArrowheads="1"/>
          </p:cNvSpPr>
          <p:nvPr>
            <p:ph type="title"/>
          </p:nvPr>
        </p:nvSpPr>
        <p:spPr/>
        <p:txBody>
          <a:bodyPr/>
          <a:lstStyle/>
          <a:p>
            <a:pPr eaLnBrk="1" hangingPunct="1"/>
            <a:r>
              <a:rPr lang="en-US" altLang="zh-TW" dirty="0" smtClean="0"/>
              <a:t>10-4-3 </a:t>
            </a:r>
            <a:r>
              <a:rPr lang="zh-TW" altLang="en-US" dirty="0" smtClean="0"/>
              <a:t>信用卡</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38</a:t>
            </a:fld>
            <a:endParaRPr lang="en-US" altLang="zh-TW"/>
          </a:p>
        </p:txBody>
      </p:sp>
    </p:spTree>
    <p:extLst>
      <p:ext uri="{BB962C8B-B14F-4D97-AF65-F5344CB8AC3E}">
        <p14:creationId xmlns:p14="http://schemas.microsoft.com/office/powerpoint/2010/main" val="1337934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1475301"/>
            <a:ext cx="7681912" cy="4582085"/>
          </a:xfrm>
          <a:prstGeom prst="rect">
            <a:avLst/>
          </a:prstGeom>
        </p:spPr>
      </p:pic>
      <p:sp>
        <p:nvSpPr>
          <p:cNvPr id="37891" name="Rectangle 2"/>
          <p:cNvSpPr>
            <a:spLocks noGrp="1" noChangeArrowheads="1"/>
          </p:cNvSpPr>
          <p:nvPr>
            <p:ph type="title"/>
          </p:nvPr>
        </p:nvSpPr>
        <p:spPr/>
        <p:txBody>
          <a:bodyPr/>
          <a:lstStyle/>
          <a:p>
            <a:pPr eaLnBrk="1" hangingPunct="1"/>
            <a:r>
              <a:rPr lang="en-US" altLang="zh-TW" dirty="0" smtClean="0"/>
              <a:t>10-4-3 </a:t>
            </a:r>
            <a:r>
              <a:rPr lang="zh-TW" altLang="en-US" dirty="0"/>
              <a:t>信用卡</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39</a:t>
            </a:fld>
            <a:endParaRPr lang="en-US" altLang="zh-TW"/>
          </a:p>
        </p:txBody>
      </p:sp>
    </p:spTree>
    <p:extLst>
      <p:ext uri="{BB962C8B-B14F-4D97-AF65-F5344CB8AC3E}">
        <p14:creationId xmlns:p14="http://schemas.microsoft.com/office/powerpoint/2010/main" val="2825172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360215" y="1295400"/>
            <a:ext cx="6329907" cy="4941888"/>
          </a:xfrm>
          <a:prstGeom prst="rect">
            <a:avLst/>
          </a:prstGeom>
        </p:spPr>
      </p:pic>
      <p:sp>
        <p:nvSpPr>
          <p:cNvPr id="3" name="標題 2"/>
          <p:cNvSpPr>
            <a:spLocks noGrp="1"/>
          </p:cNvSpPr>
          <p:nvPr>
            <p:ph type="title"/>
          </p:nvPr>
        </p:nvSpPr>
        <p:spPr/>
        <p:txBody>
          <a:bodyPr/>
          <a:lstStyle/>
          <a:p>
            <a:r>
              <a:rPr lang="en-US" altLang="zh-TW" dirty="0"/>
              <a:t>10-1-1 </a:t>
            </a:r>
            <a:r>
              <a:rPr lang="zh-TW" altLang="en-US" dirty="0"/>
              <a:t>電子商務的定義</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a:t>
            </a:fld>
            <a:endParaRPr lang="en-US" altLang="zh-TW"/>
          </a:p>
        </p:txBody>
      </p:sp>
    </p:spTree>
    <p:extLst>
      <p:ext uri="{BB962C8B-B14F-4D97-AF65-F5344CB8AC3E}">
        <p14:creationId xmlns:p14="http://schemas.microsoft.com/office/powerpoint/2010/main" val="4107989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solidFill>
                  <a:srgbClr val="C00000"/>
                </a:solidFill>
              </a:rPr>
              <a:t>自動提款機</a:t>
            </a:r>
            <a:r>
              <a:rPr lang="en-US" altLang="zh-TW" dirty="0"/>
              <a:t>(Automated Teller Machine, ATM</a:t>
            </a:r>
            <a:r>
              <a:rPr lang="en-US" altLang="zh-TW" dirty="0" smtClean="0"/>
              <a:t>)</a:t>
            </a:r>
            <a:r>
              <a:rPr lang="zh-TW" altLang="en-US" dirty="0" smtClean="0"/>
              <a:t>轉帳</a:t>
            </a:r>
            <a:r>
              <a:rPr lang="zh-TW" altLang="en-US" dirty="0"/>
              <a:t>，是指消費者在訂單成立後</a:t>
            </a:r>
            <a:r>
              <a:rPr lang="zh-TW" altLang="en-US" dirty="0" smtClean="0"/>
              <a:t>，透過實體或</a:t>
            </a:r>
            <a:r>
              <a:rPr lang="zh-TW" altLang="en-US" dirty="0"/>
              <a:t>網路</a:t>
            </a:r>
            <a:r>
              <a:rPr lang="en-US" altLang="zh-TW" dirty="0"/>
              <a:t>ATM</a:t>
            </a:r>
            <a:r>
              <a:rPr lang="zh-TW" altLang="en-US" dirty="0"/>
              <a:t>，先將商品款項匯款給賣方指定帳戶，賣方確認</a:t>
            </a:r>
            <a:r>
              <a:rPr lang="zh-TW" altLang="en-US" dirty="0" smtClean="0"/>
              <a:t>收到</a:t>
            </a:r>
            <a:r>
              <a:rPr lang="zh-TW" altLang="en-US" dirty="0"/>
              <a:t>款項後，才會將商品寄出</a:t>
            </a:r>
            <a:r>
              <a:rPr lang="zh-TW" altLang="en-US" dirty="0" smtClean="0"/>
              <a:t>。</a:t>
            </a:r>
            <a:endParaRPr lang="en-US" altLang="zh-TW" dirty="0" smtClean="0"/>
          </a:p>
          <a:p>
            <a:r>
              <a:rPr lang="zh-TW" altLang="en-US" dirty="0" smtClean="0"/>
              <a:t>因為</a:t>
            </a:r>
            <a:r>
              <a:rPr lang="zh-TW" altLang="en-US" dirty="0"/>
              <a:t>是先付款後寄貨的交易方式，所以可能會面臨</a:t>
            </a:r>
            <a:r>
              <a:rPr lang="zh-TW" altLang="en-US" dirty="0" smtClean="0"/>
              <a:t>買方</a:t>
            </a:r>
            <a:r>
              <a:rPr lang="zh-TW" altLang="en-US" dirty="0"/>
              <a:t>已匯款，但賣方卻未將商品寄出的情況，是對買家較沒有保障的付款方式。</a:t>
            </a:r>
          </a:p>
        </p:txBody>
      </p:sp>
      <p:sp>
        <p:nvSpPr>
          <p:cNvPr id="3" name="標題 2"/>
          <p:cNvSpPr>
            <a:spLocks noGrp="1"/>
          </p:cNvSpPr>
          <p:nvPr>
            <p:ph type="title"/>
          </p:nvPr>
        </p:nvSpPr>
        <p:spPr/>
        <p:txBody>
          <a:bodyPr/>
          <a:lstStyle/>
          <a:p>
            <a:r>
              <a:rPr lang="en-US" altLang="zh-TW" dirty="0" smtClean="0"/>
              <a:t>10-4-4 ATM</a:t>
            </a:r>
            <a:r>
              <a:rPr lang="zh-TW" altLang="en-US" dirty="0" smtClean="0"/>
              <a:t>轉帳</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40</a:t>
            </a:fld>
            <a:endParaRPr lang="en-US" altLang="zh-TW"/>
          </a:p>
        </p:txBody>
      </p:sp>
    </p:spTree>
    <p:extLst>
      <p:ext uri="{BB962C8B-B14F-4D97-AF65-F5344CB8AC3E}">
        <p14:creationId xmlns:p14="http://schemas.microsoft.com/office/powerpoint/2010/main" val="2698607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貨</a:t>
            </a:r>
            <a:r>
              <a:rPr lang="zh-TW" altLang="en-US" dirty="0"/>
              <a:t>到付款是指賣方先將商品寄出，買方收到商品後，同時向貨運人員支付</a:t>
            </a:r>
            <a:r>
              <a:rPr lang="zh-TW" altLang="en-US" dirty="0" smtClean="0"/>
              <a:t>商品款項。</a:t>
            </a:r>
            <a:endParaRPr lang="en-US" altLang="zh-TW" dirty="0" smtClean="0"/>
          </a:p>
          <a:p>
            <a:r>
              <a:rPr lang="zh-TW" altLang="en-US" dirty="0" smtClean="0"/>
              <a:t>因為</a:t>
            </a:r>
            <a:r>
              <a:rPr lang="zh-TW" altLang="en-US" dirty="0"/>
              <a:t>是確認收到商品後才付款，所以相較於</a:t>
            </a:r>
            <a:r>
              <a:rPr lang="en-US" altLang="zh-TW" dirty="0"/>
              <a:t>ATM</a:t>
            </a:r>
            <a:r>
              <a:rPr lang="zh-TW" altLang="en-US" dirty="0"/>
              <a:t>轉帳</a:t>
            </a:r>
            <a:r>
              <a:rPr lang="zh-TW" altLang="en-US" dirty="0" smtClean="0"/>
              <a:t>方式</a:t>
            </a:r>
            <a:r>
              <a:rPr lang="zh-TW" altLang="en-US" dirty="0"/>
              <a:t>，貨到付款方式對消費者而言較有保障。</a:t>
            </a:r>
          </a:p>
        </p:txBody>
      </p:sp>
      <p:sp>
        <p:nvSpPr>
          <p:cNvPr id="3" name="標題 2"/>
          <p:cNvSpPr>
            <a:spLocks noGrp="1"/>
          </p:cNvSpPr>
          <p:nvPr>
            <p:ph type="title"/>
          </p:nvPr>
        </p:nvSpPr>
        <p:spPr/>
        <p:txBody>
          <a:bodyPr/>
          <a:lstStyle/>
          <a:p>
            <a:r>
              <a:rPr lang="en-US" altLang="zh-TW" dirty="0" smtClean="0"/>
              <a:t>10-4-5 </a:t>
            </a:r>
            <a:r>
              <a:rPr lang="zh-TW" altLang="en-US" dirty="0" smtClean="0"/>
              <a:t>貨到付款</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41</a:t>
            </a:fld>
            <a:endParaRPr lang="en-US" altLang="zh-TW"/>
          </a:p>
        </p:txBody>
      </p:sp>
    </p:spTree>
    <p:extLst>
      <p:ext uri="{BB962C8B-B14F-4D97-AF65-F5344CB8AC3E}">
        <p14:creationId xmlns:p14="http://schemas.microsoft.com/office/powerpoint/2010/main" val="1951558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當</a:t>
            </a:r>
            <a:r>
              <a:rPr lang="zh-TW" altLang="en-US" dirty="0"/>
              <a:t>訂單成立時，賣家會先將商品透過便利超商的取貨付款服務，寄至消費者</a:t>
            </a:r>
            <a:r>
              <a:rPr lang="zh-TW" altLang="en-US" dirty="0" smtClean="0"/>
              <a:t>指定</a:t>
            </a:r>
            <a:r>
              <a:rPr lang="zh-TW" altLang="en-US" dirty="0"/>
              <a:t>門市，消費者再到門市取貨同時完成</a:t>
            </a:r>
            <a:r>
              <a:rPr lang="zh-TW" altLang="en-US" dirty="0" smtClean="0"/>
              <a:t>付款。</a:t>
            </a:r>
            <a:endParaRPr lang="en-US" altLang="zh-TW" dirty="0" smtClean="0"/>
          </a:p>
          <a:p>
            <a:r>
              <a:rPr lang="zh-TW" altLang="en-US" dirty="0" smtClean="0"/>
              <a:t>這</a:t>
            </a:r>
            <a:r>
              <a:rPr lang="zh-TW" altLang="en-US" dirty="0"/>
              <a:t>種方式的好處</a:t>
            </a:r>
            <a:r>
              <a:rPr lang="zh-TW" altLang="en-US" dirty="0" smtClean="0"/>
              <a:t>是超商</a:t>
            </a:r>
            <a:r>
              <a:rPr lang="zh-TW" altLang="en-US" dirty="0"/>
              <a:t>門市眾多，具有綿密的寄取件點，同時由於寄件及收款都是透過第三方的</a:t>
            </a:r>
            <a:r>
              <a:rPr lang="zh-TW" altLang="en-US" dirty="0" smtClean="0"/>
              <a:t>超商物</a:t>
            </a:r>
            <a:r>
              <a:rPr lang="zh-TW" altLang="en-US" dirty="0"/>
              <a:t>流及金流代為處理，所以是相對比較有保障的交易方式。</a:t>
            </a:r>
          </a:p>
        </p:txBody>
      </p:sp>
      <p:sp>
        <p:nvSpPr>
          <p:cNvPr id="3" name="標題 2"/>
          <p:cNvSpPr>
            <a:spLocks noGrp="1"/>
          </p:cNvSpPr>
          <p:nvPr>
            <p:ph type="title"/>
          </p:nvPr>
        </p:nvSpPr>
        <p:spPr/>
        <p:txBody>
          <a:bodyPr/>
          <a:lstStyle/>
          <a:p>
            <a:r>
              <a:rPr lang="en-US" altLang="zh-TW" dirty="0" smtClean="0"/>
              <a:t>10-4-6 </a:t>
            </a:r>
            <a:r>
              <a:rPr lang="zh-TW" altLang="en-US" dirty="0" smtClean="0"/>
              <a:t>超商付款取貨</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42</a:t>
            </a:fld>
            <a:endParaRPr lang="en-US" altLang="zh-TW"/>
          </a:p>
        </p:txBody>
      </p:sp>
    </p:spTree>
    <p:extLst>
      <p:ext uri="{BB962C8B-B14F-4D97-AF65-F5344CB8AC3E}">
        <p14:creationId xmlns:p14="http://schemas.microsoft.com/office/powerpoint/2010/main" val="433410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國內</a:t>
            </a:r>
            <a:r>
              <a:rPr lang="zh-TW" altLang="en-US" dirty="0"/>
              <a:t>常用行動支付服務之現況來區分，大致可分為國際行動支付、</a:t>
            </a:r>
            <a:r>
              <a:rPr lang="zh-TW" altLang="en-US" dirty="0" smtClean="0"/>
              <a:t>電子支付</a:t>
            </a:r>
            <a:r>
              <a:rPr lang="zh-TW" altLang="en-US" dirty="0"/>
              <a:t>、電子票證和第三方</a:t>
            </a:r>
            <a:r>
              <a:rPr lang="zh-TW" altLang="en-US" dirty="0" smtClean="0"/>
              <a:t>支付等</a:t>
            </a:r>
            <a:r>
              <a:rPr lang="zh-TW" altLang="en-US" dirty="0"/>
              <a:t>四種付款</a:t>
            </a:r>
            <a:r>
              <a:rPr lang="zh-TW" altLang="en-US" dirty="0" smtClean="0"/>
              <a:t>型態同。</a:t>
            </a:r>
            <a:endParaRPr lang="en-US" altLang="zh-TW" dirty="0" smtClean="0"/>
          </a:p>
          <a:p>
            <a:r>
              <a:rPr lang="zh-TW" altLang="en-US" dirty="0" smtClean="0"/>
              <a:t>不過</a:t>
            </a:r>
            <a:r>
              <a:rPr lang="zh-TW" altLang="en-US" dirty="0"/>
              <a:t>由於悠遊卡、一卡通等實體電子票證都有向「金融</a:t>
            </a:r>
            <a:r>
              <a:rPr lang="zh-TW" altLang="en-US" dirty="0" smtClean="0"/>
              <a:t>監督管理</a:t>
            </a:r>
            <a:r>
              <a:rPr lang="zh-TW" altLang="en-US" dirty="0"/>
              <a:t>委員會</a:t>
            </a:r>
            <a:r>
              <a:rPr lang="zh-TW" altLang="en-US" dirty="0" smtClean="0"/>
              <a:t>」</a:t>
            </a:r>
            <a:r>
              <a:rPr lang="en-US" altLang="zh-TW" dirty="0" smtClean="0"/>
              <a:t> </a:t>
            </a:r>
            <a:r>
              <a:rPr lang="zh-TW" altLang="en-US" dirty="0"/>
              <a:t>申請兼營電子支付，因此金管會將電子支付與</a:t>
            </a:r>
            <a:r>
              <a:rPr lang="zh-TW" altLang="en-US" dirty="0" smtClean="0"/>
              <a:t>電子票</a:t>
            </a:r>
            <a:r>
              <a:rPr lang="zh-TW" altLang="en-US" dirty="0"/>
              <a:t>證整併為電子支付，顯示支付工具的虛實整合亦成趨勢。</a:t>
            </a:r>
          </a:p>
        </p:txBody>
      </p:sp>
      <p:sp>
        <p:nvSpPr>
          <p:cNvPr id="3" name="標題 2"/>
          <p:cNvSpPr>
            <a:spLocks noGrp="1"/>
          </p:cNvSpPr>
          <p:nvPr>
            <p:ph type="title"/>
          </p:nvPr>
        </p:nvSpPr>
        <p:spPr/>
        <p:txBody>
          <a:bodyPr/>
          <a:lstStyle/>
          <a:p>
            <a:r>
              <a:rPr lang="en-US" altLang="zh-TW" dirty="0" smtClean="0"/>
              <a:t>10-4-7 </a:t>
            </a:r>
            <a:r>
              <a:rPr lang="zh-TW" altLang="en-US" dirty="0" smtClean="0"/>
              <a:t>行動</a:t>
            </a:r>
            <a:r>
              <a:rPr lang="zh-TW" altLang="en-US" dirty="0"/>
              <a:t>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43</a:t>
            </a:fld>
            <a:endParaRPr lang="en-US" altLang="zh-TW"/>
          </a:p>
        </p:txBody>
      </p:sp>
    </p:spTree>
    <p:extLst>
      <p:ext uri="{BB962C8B-B14F-4D97-AF65-F5344CB8AC3E}">
        <p14:creationId xmlns:p14="http://schemas.microsoft.com/office/powerpoint/2010/main" val="2155960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zh-TW" altLang="en-US" dirty="0" smtClean="0">
                <a:solidFill>
                  <a:srgbClr val="C00000"/>
                </a:solidFill>
              </a:rPr>
              <a:t>國際行動支付</a:t>
            </a:r>
            <a:endParaRPr lang="en-US" altLang="zh-TW" dirty="0" smtClean="0">
              <a:solidFill>
                <a:srgbClr val="C00000"/>
              </a:solidFill>
            </a:endParaRPr>
          </a:p>
          <a:p>
            <a:r>
              <a:rPr lang="zh-TW" altLang="en-US" dirty="0"/>
              <a:t>出門可以不必帶錢包，只要有一支具有</a:t>
            </a:r>
            <a:r>
              <a:rPr lang="en-US" altLang="zh-TW" dirty="0"/>
              <a:t>NFC</a:t>
            </a:r>
            <a:r>
              <a:rPr lang="zh-TW" altLang="en-US" dirty="0"/>
              <a:t>功能的智慧型手機，即可將手機</a:t>
            </a:r>
            <a:r>
              <a:rPr lang="zh-TW" altLang="en-US" dirty="0" smtClean="0"/>
              <a:t>變成</a:t>
            </a:r>
            <a:r>
              <a:rPr lang="zh-TW" altLang="en-US" dirty="0"/>
              <a:t>信用卡或悠遊卡</a:t>
            </a:r>
            <a:r>
              <a:rPr lang="zh-TW" altLang="en-US" dirty="0" smtClean="0"/>
              <a:t>。</a:t>
            </a:r>
            <a:endParaRPr lang="en-US" altLang="zh-TW" dirty="0" smtClean="0"/>
          </a:p>
          <a:p>
            <a:r>
              <a:rPr lang="zh-TW" altLang="en-US" dirty="0" smtClean="0"/>
              <a:t>消費者</a:t>
            </a:r>
            <a:r>
              <a:rPr lang="zh-TW" altLang="en-US" dirty="0"/>
              <a:t>必須新申請一張晶片式信用卡，並嵌入手機內，以</a:t>
            </a:r>
            <a:r>
              <a:rPr lang="zh-TW" altLang="en-US" dirty="0" smtClean="0"/>
              <a:t>感應方式</a:t>
            </a:r>
            <a:r>
              <a:rPr lang="zh-TW" altLang="en-US" dirty="0"/>
              <a:t>刷卡付費，因此只能在實體商店刷卡。</a:t>
            </a:r>
          </a:p>
        </p:txBody>
      </p:sp>
      <p:sp>
        <p:nvSpPr>
          <p:cNvPr id="3" name="標題 2"/>
          <p:cNvSpPr>
            <a:spLocks noGrp="1"/>
          </p:cNvSpPr>
          <p:nvPr>
            <p:ph type="title"/>
          </p:nvPr>
        </p:nvSpPr>
        <p:spPr/>
        <p:txBody>
          <a:bodyPr/>
          <a:lstStyle/>
          <a:p>
            <a:r>
              <a:rPr lang="en-US" altLang="zh-TW" dirty="0" smtClean="0"/>
              <a:t>10-4-7 </a:t>
            </a:r>
            <a:r>
              <a:rPr lang="zh-TW" altLang="en-US" dirty="0" smtClean="0"/>
              <a:t>行動</a:t>
            </a:r>
            <a:r>
              <a:rPr lang="zh-TW" altLang="en-US" dirty="0"/>
              <a:t>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44</a:t>
            </a:fld>
            <a:endParaRPr lang="en-US" altLang="zh-TW"/>
          </a:p>
        </p:txBody>
      </p:sp>
    </p:spTree>
    <p:extLst>
      <p:ext uri="{BB962C8B-B14F-4D97-AF65-F5344CB8AC3E}">
        <p14:creationId xmlns:p14="http://schemas.microsoft.com/office/powerpoint/2010/main" val="1690091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10-4-7 </a:t>
            </a:r>
            <a:r>
              <a:rPr lang="zh-TW" altLang="en-US" dirty="0" smtClean="0"/>
              <a:t>行動</a:t>
            </a:r>
            <a:r>
              <a:rPr lang="zh-TW" altLang="en-US" dirty="0"/>
              <a:t>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45</a:t>
            </a:fld>
            <a:endParaRPr lang="en-US" altLang="zh-TW"/>
          </a:p>
        </p:txBody>
      </p:sp>
      <p:pic>
        <p:nvPicPr>
          <p:cNvPr id="6" name="內容版面配置區 4"/>
          <p:cNvPicPr>
            <a:picLocks noChangeAspect="1"/>
          </p:cNvPicPr>
          <p:nvPr/>
        </p:nvPicPr>
        <p:blipFill>
          <a:blip r:embed="rId2"/>
          <a:stretch>
            <a:fillRect/>
          </a:stretch>
        </p:blipFill>
        <p:spPr>
          <a:xfrm>
            <a:off x="829860" y="3005508"/>
            <a:ext cx="7681912" cy="3337274"/>
          </a:xfrm>
          <a:prstGeom prst="rect">
            <a:avLst/>
          </a:prstGeom>
        </p:spPr>
      </p:pic>
      <p:sp>
        <p:nvSpPr>
          <p:cNvPr id="2" name="內容版面配置區 1"/>
          <p:cNvSpPr>
            <a:spLocks noGrp="1"/>
          </p:cNvSpPr>
          <p:nvPr>
            <p:ph idx="1"/>
          </p:nvPr>
        </p:nvSpPr>
        <p:spPr/>
        <p:txBody>
          <a:bodyPr/>
          <a:lstStyle/>
          <a:p>
            <a:r>
              <a:rPr lang="zh-TW" altLang="en-US" dirty="0"/>
              <a:t>使用者手機中內建了</a:t>
            </a:r>
            <a:r>
              <a:rPr lang="en-US" altLang="zh-TW" dirty="0"/>
              <a:t>Apple Pay</a:t>
            </a:r>
            <a:r>
              <a:rPr lang="zh-TW" altLang="en-US" dirty="0"/>
              <a:t>，只要將手機靠近</a:t>
            </a:r>
            <a:r>
              <a:rPr lang="en-US" altLang="zh-TW" dirty="0"/>
              <a:t>NFC</a:t>
            </a:r>
            <a:r>
              <a:rPr lang="zh-TW" altLang="en-US" dirty="0"/>
              <a:t>感應裝置，即可完成刷卡付款的動作</a:t>
            </a:r>
            <a:r>
              <a:rPr lang="zh-TW" altLang="en-US" dirty="0" smtClean="0"/>
              <a:t>。</a:t>
            </a:r>
            <a:endParaRPr lang="zh-TW" altLang="en-US" dirty="0"/>
          </a:p>
        </p:txBody>
      </p:sp>
    </p:spTree>
    <p:extLst>
      <p:ext uri="{BB962C8B-B14F-4D97-AF65-F5344CB8AC3E}">
        <p14:creationId xmlns:p14="http://schemas.microsoft.com/office/powerpoint/2010/main" val="100677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10-4-7 </a:t>
            </a:r>
            <a:r>
              <a:rPr lang="zh-TW" altLang="en-US" dirty="0" smtClean="0"/>
              <a:t>行動</a:t>
            </a:r>
            <a:r>
              <a:rPr lang="zh-TW" altLang="en-US" dirty="0"/>
              <a:t>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46</a:t>
            </a:fld>
            <a:endParaRPr lang="en-US" altLang="zh-TW"/>
          </a:p>
        </p:txBody>
      </p:sp>
      <p:pic>
        <p:nvPicPr>
          <p:cNvPr id="6" name="內容版面配置區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99592" y="1628800"/>
            <a:ext cx="7505515" cy="3164880"/>
          </a:xfrm>
          <a:prstGeom prst="rect">
            <a:avLst/>
          </a:prstGeom>
        </p:spPr>
      </p:pic>
    </p:spTree>
    <p:extLst>
      <p:ext uri="{BB962C8B-B14F-4D97-AF65-F5344CB8AC3E}">
        <p14:creationId xmlns:p14="http://schemas.microsoft.com/office/powerpoint/2010/main" val="3301861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zh-TW" altLang="en-US" dirty="0">
                <a:solidFill>
                  <a:srgbClr val="C00000"/>
                </a:solidFill>
              </a:rPr>
              <a:t>電子支付</a:t>
            </a:r>
          </a:p>
          <a:p>
            <a:r>
              <a:rPr lang="zh-TW" altLang="en-US" dirty="0"/>
              <a:t>電子支付的管轄單位為金管會，具有儲值及轉帳等功能，常見的有街口支付</a:t>
            </a:r>
            <a:r>
              <a:rPr lang="zh-TW" altLang="en-US" dirty="0" smtClean="0"/>
              <a:t>、台灣</a:t>
            </a:r>
            <a:r>
              <a:rPr lang="en-US" altLang="zh-TW" dirty="0"/>
              <a:t>Pay</a:t>
            </a:r>
            <a:r>
              <a:rPr lang="zh-TW" altLang="en-US" dirty="0"/>
              <a:t>、歐付寶、悠遊付等</a:t>
            </a:r>
            <a:r>
              <a:rPr lang="zh-TW" altLang="en-US" dirty="0" smtClean="0"/>
              <a:t>。</a:t>
            </a:r>
            <a:endParaRPr lang="zh-TW" altLang="en-US" dirty="0"/>
          </a:p>
        </p:txBody>
      </p:sp>
      <p:sp>
        <p:nvSpPr>
          <p:cNvPr id="3" name="標題 2"/>
          <p:cNvSpPr>
            <a:spLocks noGrp="1"/>
          </p:cNvSpPr>
          <p:nvPr>
            <p:ph type="title"/>
          </p:nvPr>
        </p:nvSpPr>
        <p:spPr/>
        <p:txBody>
          <a:bodyPr/>
          <a:lstStyle/>
          <a:p>
            <a:r>
              <a:rPr lang="en-US" altLang="zh-TW" dirty="0"/>
              <a:t>10-4-7 </a:t>
            </a:r>
            <a:r>
              <a:rPr lang="zh-TW" altLang="en-US" dirty="0"/>
              <a:t>行動支付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47</a:t>
            </a:fld>
            <a:endParaRPr lang="en-US" altLang="zh-TW"/>
          </a:p>
        </p:txBody>
      </p:sp>
      <p:graphicFrame>
        <p:nvGraphicFramePr>
          <p:cNvPr id="7" name="資料庫圖表 6"/>
          <p:cNvGraphicFramePr/>
          <p:nvPr>
            <p:extLst>
              <p:ext uri="{D42A27DB-BD31-4B8C-83A1-F6EECF244321}">
                <p14:modId xmlns:p14="http://schemas.microsoft.com/office/powerpoint/2010/main" val="4208879412"/>
              </p:ext>
            </p:extLst>
          </p:nvPr>
        </p:nvGraphicFramePr>
        <p:xfrm>
          <a:off x="827584" y="3645024"/>
          <a:ext cx="7539177" cy="2421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238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556890375"/>
              </p:ext>
            </p:extLst>
          </p:nvPr>
        </p:nvGraphicFramePr>
        <p:xfrm>
          <a:off x="683569" y="1294668"/>
          <a:ext cx="7683192" cy="4942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r>
              <a:rPr lang="en-US" altLang="zh-TW" dirty="0"/>
              <a:t>10-4-7 </a:t>
            </a:r>
            <a:r>
              <a:rPr lang="zh-TW" altLang="en-US" dirty="0"/>
              <a:t>行動支付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48</a:t>
            </a:fld>
            <a:endParaRPr lang="en-US" altLang="zh-TW"/>
          </a:p>
        </p:txBody>
      </p:sp>
    </p:spTree>
    <p:extLst>
      <p:ext uri="{BB962C8B-B14F-4D97-AF65-F5344CB8AC3E}">
        <p14:creationId xmlns:p14="http://schemas.microsoft.com/office/powerpoint/2010/main" val="854510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62754828"/>
              </p:ext>
            </p:extLst>
          </p:nvPr>
        </p:nvGraphicFramePr>
        <p:xfrm>
          <a:off x="683569" y="1294668"/>
          <a:ext cx="7683192" cy="4582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r>
              <a:rPr lang="en-US" altLang="zh-TW" dirty="0"/>
              <a:t>10-4-7 </a:t>
            </a:r>
            <a:r>
              <a:rPr lang="zh-TW" altLang="en-US" dirty="0"/>
              <a:t>行動支付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49</a:t>
            </a:fld>
            <a:endParaRPr lang="en-US" altLang="zh-TW"/>
          </a:p>
        </p:txBody>
      </p:sp>
    </p:spTree>
    <p:extLst>
      <p:ext uri="{BB962C8B-B14F-4D97-AF65-F5344CB8AC3E}">
        <p14:creationId xmlns:p14="http://schemas.microsoft.com/office/powerpoint/2010/main" val="3598223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早期</a:t>
            </a:r>
            <a:r>
              <a:rPr lang="zh-TW" altLang="en-US" dirty="0"/>
              <a:t>的</a:t>
            </a:r>
            <a:r>
              <a:rPr lang="zh-TW" altLang="en-US" dirty="0" smtClean="0"/>
              <a:t>電子商務</a:t>
            </a:r>
            <a:r>
              <a:rPr lang="zh-TW" altLang="en-US" dirty="0"/>
              <a:t>僅侷限於大型企業，主要是透過大型電腦進行</a:t>
            </a:r>
            <a:r>
              <a:rPr lang="zh-TW" altLang="en-US" dirty="0">
                <a:solidFill>
                  <a:srgbClr val="C00000"/>
                </a:solidFill>
              </a:rPr>
              <a:t>電子資料交換</a:t>
            </a:r>
            <a:r>
              <a:rPr lang="en-US" altLang="zh-TW" dirty="0" smtClean="0"/>
              <a:t>(EDI</a:t>
            </a:r>
            <a:r>
              <a:rPr lang="en-US" altLang="zh-TW" dirty="0"/>
              <a:t>)</a:t>
            </a:r>
            <a:r>
              <a:rPr lang="zh-TW" altLang="en-US" dirty="0"/>
              <a:t>，利用網路在企業間傳送業務上的商業文件</a:t>
            </a:r>
            <a:r>
              <a:rPr lang="zh-TW" altLang="en-US" dirty="0" smtClean="0"/>
              <a:t>。</a:t>
            </a:r>
            <a:endParaRPr lang="en-US" altLang="zh-TW" dirty="0" smtClean="0"/>
          </a:p>
          <a:p>
            <a:r>
              <a:rPr lang="zh-TW" altLang="en-US" dirty="0"/>
              <a:t>現在我們所熟悉的電子商務</a:t>
            </a:r>
            <a:r>
              <a:rPr lang="zh-TW" altLang="en-US" dirty="0" smtClean="0"/>
              <a:t>，發展起源於</a:t>
            </a:r>
            <a:r>
              <a:rPr lang="en-US" altLang="zh-TW" dirty="0" smtClean="0"/>
              <a:t>90</a:t>
            </a:r>
            <a:r>
              <a:rPr lang="zh-TW" altLang="en-US" dirty="0" smtClean="0"/>
              <a:t>年代</a:t>
            </a:r>
            <a:r>
              <a:rPr lang="zh-TW" altLang="en-US" dirty="0"/>
              <a:t>初期，是由美加地區所新興的一種企業經營模式，它所倚賴的則</a:t>
            </a:r>
            <a:r>
              <a:rPr lang="zh-TW" altLang="en-US" dirty="0" smtClean="0"/>
              <a:t>是遍</a:t>
            </a:r>
            <a:r>
              <a:rPr lang="zh-TW" altLang="en-US" dirty="0"/>
              <a:t>布全球的網際網路通道與</a:t>
            </a:r>
            <a:r>
              <a:rPr lang="en-US" altLang="zh-TW" dirty="0"/>
              <a:t>WWW</a:t>
            </a:r>
            <a:r>
              <a:rPr lang="zh-TW" altLang="en-US" dirty="0"/>
              <a:t>的興起。</a:t>
            </a:r>
          </a:p>
        </p:txBody>
      </p:sp>
      <p:sp>
        <p:nvSpPr>
          <p:cNvPr id="3" name="標題 2"/>
          <p:cNvSpPr>
            <a:spLocks noGrp="1"/>
          </p:cNvSpPr>
          <p:nvPr>
            <p:ph type="title"/>
          </p:nvPr>
        </p:nvSpPr>
        <p:spPr/>
        <p:txBody>
          <a:bodyPr/>
          <a:lstStyle/>
          <a:p>
            <a:r>
              <a:rPr lang="en-US" altLang="zh-TW" dirty="0" smtClean="0"/>
              <a:t>10-1-2 </a:t>
            </a:r>
            <a:r>
              <a:rPr lang="zh-TW" altLang="en-US" dirty="0" smtClean="0"/>
              <a:t>電子商務</a:t>
            </a:r>
            <a:r>
              <a:rPr lang="zh-TW" altLang="en-US" dirty="0"/>
              <a:t>的發展</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a:t>
            </a:fld>
            <a:endParaRPr lang="en-US" altLang="zh-TW"/>
          </a:p>
        </p:txBody>
      </p:sp>
    </p:spTree>
    <p:extLst>
      <p:ext uri="{BB962C8B-B14F-4D97-AF65-F5344CB8AC3E}">
        <p14:creationId xmlns:p14="http://schemas.microsoft.com/office/powerpoint/2010/main" val="4136447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電子票證</a:t>
            </a:r>
          </a:p>
          <a:p>
            <a:r>
              <a:rPr lang="zh-TW" altLang="en-US" dirty="0"/>
              <a:t>國內電子票證大多具有交通票證功能，也不斷擴大消費市場，可進行實體</a:t>
            </a:r>
            <a:r>
              <a:rPr lang="zh-TW" altLang="en-US" dirty="0" smtClean="0"/>
              <a:t>特約商店</a:t>
            </a:r>
            <a:r>
              <a:rPr lang="zh-TW" altLang="en-US" dirty="0"/>
              <a:t>的小額支付</a:t>
            </a:r>
            <a:r>
              <a:rPr lang="zh-TW" altLang="en-US" dirty="0" smtClean="0"/>
              <a:t>。</a:t>
            </a:r>
            <a:endParaRPr lang="en-US" altLang="zh-TW" dirty="0" smtClean="0"/>
          </a:p>
          <a:p>
            <a:r>
              <a:rPr lang="zh-TW" altLang="en-US" dirty="0" smtClean="0"/>
              <a:t>與其</a:t>
            </a:r>
            <a:r>
              <a:rPr lang="zh-TW" altLang="en-US" dirty="0"/>
              <a:t>他行動支付不同的是，電子票證通常不需記名，直接購買</a:t>
            </a:r>
            <a:r>
              <a:rPr lang="zh-TW" altLang="en-US" dirty="0" smtClean="0"/>
              <a:t>實體</a:t>
            </a:r>
            <a:r>
              <a:rPr lang="zh-TW" altLang="en-US" dirty="0"/>
              <a:t>卡片即可使用，但在儲值額度和交易額度上也有較嚴格的限制</a:t>
            </a:r>
            <a:r>
              <a:rPr lang="zh-TW" altLang="en-US" dirty="0" smtClean="0"/>
              <a:t>。</a:t>
            </a:r>
            <a:endParaRPr lang="zh-TW" altLang="en-US" dirty="0"/>
          </a:p>
        </p:txBody>
      </p:sp>
      <p:sp>
        <p:nvSpPr>
          <p:cNvPr id="3" name="標題 2"/>
          <p:cNvSpPr>
            <a:spLocks noGrp="1"/>
          </p:cNvSpPr>
          <p:nvPr>
            <p:ph type="title"/>
          </p:nvPr>
        </p:nvSpPr>
        <p:spPr/>
        <p:txBody>
          <a:bodyPr/>
          <a:lstStyle/>
          <a:p>
            <a:r>
              <a:rPr lang="en-US" altLang="zh-TW" dirty="0"/>
              <a:t>10-4-7 </a:t>
            </a:r>
            <a:r>
              <a:rPr lang="zh-TW" altLang="en-US" dirty="0"/>
              <a:t>行動支付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50</a:t>
            </a:fld>
            <a:endParaRPr lang="en-US" altLang="zh-TW"/>
          </a:p>
        </p:txBody>
      </p:sp>
    </p:spTree>
    <p:extLst>
      <p:ext uri="{BB962C8B-B14F-4D97-AF65-F5344CB8AC3E}">
        <p14:creationId xmlns:p14="http://schemas.microsoft.com/office/powerpoint/2010/main" val="4025817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臺灣目前通行</a:t>
            </a:r>
            <a:r>
              <a:rPr lang="zh-TW" altLang="en-US" dirty="0" smtClean="0"/>
              <a:t>的電子</a:t>
            </a:r>
            <a:r>
              <a:rPr lang="zh-TW" altLang="en-US" dirty="0"/>
              <a:t>票證主要有：悠遊卡、一卡通、</a:t>
            </a:r>
            <a:r>
              <a:rPr lang="en-US" altLang="zh-TW" dirty="0" err="1"/>
              <a:t>icash</a:t>
            </a:r>
            <a:r>
              <a:rPr lang="zh-TW" altLang="en-US" dirty="0"/>
              <a:t>、</a:t>
            </a:r>
            <a:r>
              <a:rPr lang="en-US" altLang="zh-TW" dirty="0" err="1" smtClean="0"/>
              <a:t>HappyCash</a:t>
            </a:r>
            <a:r>
              <a:rPr lang="zh-TW" altLang="en-US" dirty="0" smtClean="0"/>
              <a:t>等。</a:t>
            </a:r>
            <a:endParaRPr lang="zh-TW" altLang="en-US" dirty="0"/>
          </a:p>
          <a:p>
            <a:endParaRPr lang="zh-TW" altLang="en-US" dirty="0"/>
          </a:p>
        </p:txBody>
      </p:sp>
      <p:sp>
        <p:nvSpPr>
          <p:cNvPr id="3" name="標題 2"/>
          <p:cNvSpPr>
            <a:spLocks noGrp="1"/>
          </p:cNvSpPr>
          <p:nvPr>
            <p:ph type="title"/>
          </p:nvPr>
        </p:nvSpPr>
        <p:spPr/>
        <p:txBody>
          <a:bodyPr/>
          <a:lstStyle/>
          <a:p>
            <a:r>
              <a:rPr lang="en-US" altLang="zh-TW" dirty="0"/>
              <a:t>10-4-7 </a:t>
            </a:r>
            <a:r>
              <a:rPr lang="zh-TW" altLang="en-US" dirty="0"/>
              <a:t>行動支付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51</a:t>
            </a:fld>
            <a:endParaRPr lang="en-US" altLang="zh-TW"/>
          </a:p>
        </p:txBody>
      </p:sp>
      <p:pic>
        <p:nvPicPr>
          <p:cNvPr id="5" name="圖片 4"/>
          <p:cNvPicPr>
            <a:picLocks noChangeAspect="1"/>
          </p:cNvPicPr>
          <p:nvPr/>
        </p:nvPicPr>
        <p:blipFill>
          <a:blip r:embed="rId2"/>
          <a:stretch>
            <a:fillRect/>
          </a:stretch>
        </p:blipFill>
        <p:spPr>
          <a:xfrm>
            <a:off x="423255" y="2564904"/>
            <a:ext cx="8397217" cy="2810359"/>
          </a:xfrm>
          <a:prstGeom prst="rect">
            <a:avLst/>
          </a:prstGeom>
        </p:spPr>
      </p:pic>
    </p:spTree>
    <p:extLst>
      <p:ext uri="{BB962C8B-B14F-4D97-AF65-F5344CB8AC3E}">
        <p14:creationId xmlns:p14="http://schemas.microsoft.com/office/powerpoint/2010/main" val="2854807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lgn="ctr">
              <a:buNone/>
            </a:pPr>
            <a:r>
              <a:rPr lang="zh-TW" altLang="en-US" dirty="0">
                <a:solidFill>
                  <a:srgbClr val="C00000"/>
                </a:solidFill>
              </a:rPr>
              <a:t>第三方支付</a:t>
            </a:r>
            <a:r>
              <a:rPr lang="en-US" altLang="zh-TW" dirty="0">
                <a:solidFill>
                  <a:srgbClr val="C00000"/>
                </a:solidFill>
              </a:rPr>
              <a:t>(Third-Party Payment</a:t>
            </a:r>
            <a:r>
              <a:rPr lang="en-US" altLang="zh-TW" dirty="0" smtClean="0">
                <a:solidFill>
                  <a:srgbClr val="C00000"/>
                </a:solidFill>
              </a:rPr>
              <a:t>)</a:t>
            </a:r>
          </a:p>
          <a:p>
            <a:r>
              <a:rPr lang="zh-TW" altLang="en-US" dirty="0" smtClean="0"/>
              <a:t>第三</a:t>
            </a:r>
            <a:r>
              <a:rPr lang="zh-TW" altLang="en-US" dirty="0"/>
              <a:t>方支付機制是指透過一個獨立於買賣雙方之外的中立第三方，來負責</a:t>
            </a:r>
            <a:r>
              <a:rPr lang="zh-TW" altLang="en-US" dirty="0" smtClean="0"/>
              <a:t>買賣雙方</a:t>
            </a:r>
            <a:r>
              <a:rPr lang="zh-TW" altLang="en-US" dirty="0"/>
              <a:t>之間的金流交易，可提供交易付款的便利性、安全性與保障性。</a:t>
            </a:r>
          </a:p>
          <a:p>
            <a:r>
              <a:rPr lang="zh-TW" altLang="en-US" dirty="0"/>
              <a:t>一般拍賣流程是買方下單之後，利用</a:t>
            </a:r>
            <a:r>
              <a:rPr lang="en-US" altLang="zh-TW" dirty="0"/>
              <a:t>ATM</a:t>
            </a:r>
            <a:r>
              <a:rPr lang="zh-TW" altLang="en-US" dirty="0"/>
              <a:t>轉帳或超商付款，賣方確認款項後</a:t>
            </a:r>
            <a:r>
              <a:rPr lang="zh-TW" altLang="en-US" dirty="0" smtClean="0"/>
              <a:t>再寄</a:t>
            </a:r>
            <a:r>
              <a:rPr lang="zh-TW" altLang="en-US" dirty="0"/>
              <a:t>出物品。若是買方後來沒收到貨或貨品有瑕疵，便很難從賣方手中拿回貨款。</a:t>
            </a:r>
          </a:p>
        </p:txBody>
      </p:sp>
      <p:sp>
        <p:nvSpPr>
          <p:cNvPr id="2" name="標題 1"/>
          <p:cNvSpPr>
            <a:spLocks noGrp="1"/>
          </p:cNvSpPr>
          <p:nvPr>
            <p:ph type="title"/>
          </p:nvPr>
        </p:nvSpPr>
        <p:spPr/>
        <p:txBody>
          <a:bodyPr/>
          <a:lstStyle/>
          <a:p>
            <a:r>
              <a:rPr lang="en-US" altLang="zh-TW" dirty="0"/>
              <a:t>10-4-7 </a:t>
            </a:r>
            <a:r>
              <a:rPr lang="zh-TW" altLang="en-US" dirty="0"/>
              <a:t>行動支付</a:t>
            </a:r>
          </a:p>
        </p:txBody>
      </p:sp>
      <p:sp>
        <p:nvSpPr>
          <p:cNvPr id="5" name="投影片編號版面配置區 4"/>
          <p:cNvSpPr>
            <a:spLocks noGrp="1"/>
          </p:cNvSpPr>
          <p:nvPr>
            <p:ph type="sldNum" sz="quarter" idx="10"/>
          </p:nvPr>
        </p:nvSpPr>
        <p:spPr/>
        <p:txBody>
          <a:bodyPr/>
          <a:lstStyle/>
          <a:p>
            <a:pPr>
              <a:defRPr/>
            </a:pPr>
            <a:fld id="{6CC2834A-24C2-42CA-BCD6-CB5AA28BF97B}" type="slidenum">
              <a:rPr lang="en-US" altLang="zh-TW" smtClean="0"/>
              <a:pPr>
                <a:defRPr/>
              </a:pPr>
              <a:t>52</a:t>
            </a:fld>
            <a:endParaRPr lang="en-US" altLang="zh-TW"/>
          </a:p>
        </p:txBody>
      </p:sp>
    </p:spTree>
    <p:extLst>
      <p:ext uri="{BB962C8B-B14F-4D97-AF65-F5344CB8AC3E}">
        <p14:creationId xmlns:p14="http://schemas.microsoft.com/office/powerpoint/2010/main" val="3939569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1773336"/>
            <a:ext cx="7681912" cy="3986016"/>
          </a:xfrm>
          <a:prstGeom prst="rect">
            <a:avLst/>
          </a:prstGeom>
        </p:spPr>
      </p:pic>
      <p:sp>
        <p:nvSpPr>
          <p:cNvPr id="3" name="標題 2"/>
          <p:cNvSpPr>
            <a:spLocks noGrp="1"/>
          </p:cNvSpPr>
          <p:nvPr>
            <p:ph type="title"/>
          </p:nvPr>
        </p:nvSpPr>
        <p:spPr/>
        <p:txBody>
          <a:bodyPr/>
          <a:lstStyle/>
          <a:p>
            <a:r>
              <a:rPr lang="en-US" altLang="zh-TW" dirty="0"/>
              <a:t>10-4-7 </a:t>
            </a:r>
            <a:r>
              <a:rPr lang="zh-TW" altLang="en-US" dirty="0"/>
              <a:t>行動支付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53</a:t>
            </a:fld>
            <a:endParaRPr lang="en-US" altLang="zh-TW"/>
          </a:p>
        </p:txBody>
      </p:sp>
    </p:spTree>
    <p:extLst>
      <p:ext uri="{BB962C8B-B14F-4D97-AF65-F5344CB8AC3E}">
        <p14:creationId xmlns:p14="http://schemas.microsoft.com/office/powerpoint/2010/main" val="1774625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a:t>第三方支付業者可為電商網站中的賣家提供金流服務機制，但它通常只能</a:t>
            </a:r>
            <a:r>
              <a:rPr lang="zh-TW" altLang="en-US" dirty="0" smtClean="0"/>
              <a:t>做到交易</a:t>
            </a:r>
            <a:r>
              <a:rPr lang="zh-TW" altLang="en-US" dirty="0"/>
              <a:t>行為人之間的代收與代付，而無法執行雙方帳戶上即時轉帳或帳戶儲值功能。</a:t>
            </a:r>
          </a:p>
          <a:p>
            <a:r>
              <a:rPr lang="zh-TW" altLang="en-US" dirty="0"/>
              <a:t>隨著第三方支付的需求激增，截至</a:t>
            </a:r>
            <a:r>
              <a:rPr lang="en-US" altLang="zh-TW" dirty="0" smtClean="0"/>
              <a:t>108</a:t>
            </a:r>
            <a:r>
              <a:rPr lang="zh-TW" altLang="en-US" dirty="0" smtClean="0"/>
              <a:t>年</a:t>
            </a:r>
            <a:r>
              <a:rPr lang="en-US" altLang="zh-TW" dirty="0" smtClean="0"/>
              <a:t>11</a:t>
            </a:r>
            <a:r>
              <a:rPr lang="zh-TW" altLang="en-US" dirty="0" smtClean="0"/>
              <a:t>月</a:t>
            </a:r>
            <a:r>
              <a:rPr lang="zh-TW" altLang="en-US" dirty="0"/>
              <a:t>為止，國內已有</a:t>
            </a:r>
            <a:r>
              <a:rPr lang="en-US" altLang="zh-TW" dirty="0" smtClean="0"/>
              <a:t>9,500</a:t>
            </a:r>
            <a:r>
              <a:rPr lang="zh-TW" altLang="en-US" dirty="0" smtClean="0"/>
              <a:t>多</a:t>
            </a:r>
            <a:r>
              <a:rPr lang="zh-TW" altLang="en-US" dirty="0"/>
              <a:t>家第三方</a:t>
            </a:r>
            <a:r>
              <a:rPr lang="zh-TW" altLang="en-US" dirty="0" smtClean="0"/>
              <a:t>支付服務</a:t>
            </a:r>
            <a:r>
              <a:rPr lang="zh-TW" altLang="en-US" dirty="0"/>
              <a:t>商，例如：</a:t>
            </a:r>
            <a:r>
              <a:rPr lang="en-US" altLang="zh-TW" dirty="0" err="1" smtClean="0"/>
              <a:t>PChomePay</a:t>
            </a:r>
            <a:r>
              <a:rPr lang="zh-TW" altLang="en-US" dirty="0" smtClean="0"/>
              <a:t>支付</a:t>
            </a:r>
            <a:r>
              <a:rPr lang="zh-TW" altLang="en-US" dirty="0"/>
              <a:t>連、</a:t>
            </a:r>
            <a:r>
              <a:rPr lang="en-US" altLang="zh-TW" dirty="0"/>
              <a:t>LINE Pay</a:t>
            </a:r>
            <a:r>
              <a:rPr lang="zh-TW" altLang="en-US" dirty="0"/>
              <a:t>、</a:t>
            </a:r>
            <a:r>
              <a:rPr lang="en-US" altLang="zh-TW" dirty="0"/>
              <a:t>Yahoo! </a:t>
            </a:r>
            <a:r>
              <a:rPr lang="zh-TW" altLang="en-US" dirty="0"/>
              <a:t>奇摩輕鬆付、蝦皮錢包等。</a:t>
            </a:r>
          </a:p>
        </p:txBody>
      </p:sp>
      <p:sp>
        <p:nvSpPr>
          <p:cNvPr id="2" name="標題 1"/>
          <p:cNvSpPr>
            <a:spLocks noGrp="1"/>
          </p:cNvSpPr>
          <p:nvPr>
            <p:ph type="title"/>
          </p:nvPr>
        </p:nvSpPr>
        <p:spPr/>
        <p:txBody>
          <a:bodyPr/>
          <a:lstStyle/>
          <a:p>
            <a:r>
              <a:rPr lang="en-US" altLang="zh-TW" dirty="0"/>
              <a:t>10-4-7 </a:t>
            </a:r>
            <a:r>
              <a:rPr lang="zh-TW" altLang="en-US" dirty="0"/>
              <a:t>行動支付</a:t>
            </a:r>
          </a:p>
        </p:txBody>
      </p:sp>
      <p:sp>
        <p:nvSpPr>
          <p:cNvPr id="8" name="投影片編號版面配置區 7"/>
          <p:cNvSpPr>
            <a:spLocks noGrp="1"/>
          </p:cNvSpPr>
          <p:nvPr>
            <p:ph type="sldNum" sz="quarter" idx="10"/>
          </p:nvPr>
        </p:nvSpPr>
        <p:spPr/>
        <p:txBody>
          <a:bodyPr/>
          <a:lstStyle/>
          <a:p>
            <a:pPr>
              <a:defRPr/>
            </a:pPr>
            <a:fld id="{6CC2834A-24C2-42CA-BCD6-CB5AA28BF97B}" type="slidenum">
              <a:rPr lang="en-US" altLang="zh-TW" smtClean="0"/>
              <a:pPr>
                <a:defRPr/>
              </a:pPr>
              <a:t>54</a:t>
            </a:fld>
            <a:endParaRPr lang="en-US" altLang="zh-TW"/>
          </a:p>
        </p:txBody>
      </p:sp>
    </p:spTree>
    <p:extLst>
      <p:ext uri="{BB962C8B-B14F-4D97-AF65-F5344CB8AC3E}">
        <p14:creationId xmlns:p14="http://schemas.microsoft.com/office/powerpoint/2010/main" val="1985625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en-US" altLang="zh-TW" dirty="0" err="1">
                <a:solidFill>
                  <a:srgbClr val="C00000"/>
                </a:solidFill>
              </a:rPr>
              <a:t>PChomePay</a:t>
            </a:r>
            <a:r>
              <a:rPr lang="zh-TW" altLang="en-US" dirty="0">
                <a:solidFill>
                  <a:srgbClr val="C00000"/>
                </a:solidFill>
              </a:rPr>
              <a:t>支付連</a:t>
            </a:r>
          </a:p>
          <a:p>
            <a:r>
              <a:rPr lang="en-US" altLang="zh-TW" dirty="0" err="1" smtClean="0"/>
              <a:t>PChomePay</a:t>
            </a:r>
            <a:r>
              <a:rPr lang="zh-TW" altLang="en-US" dirty="0" smtClean="0"/>
              <a:t>為</a:t>
            </a:r>
            <a:r>
              <a:rPr lang="en-US" altLang="zh-TW" dirty="0" err="1"/>
              <a:t>PCHome</a:t>
            </a:r>
            <a:r>
              <a:rPr lang="zh-TW" altLang="en-US" dirty="0"/>
              <a:t>商店街市集旗下的子公司，</a:t>
            </a:r>
            <a:r>
              <a:rPr lang="en-US" altLang="zh-TW" dirty="0" smtClean="0"/>
              <a:t>2016</a:t>
            </a:r>
            <a:r>
              <a:rPr lang="zh-TW" altLang="en-US" dirty="0" smtClean="0"/>
              <a:t>年</a:t>
            </a:r>
            <a:r>
              <a:rPr lang="zh-TW" altLang="en-US" dirty="0"/>
              <a:t>與台灣票據交換所</a:t>
            </a:r>
            <a:r>
              <a:rPr lang="zh-TW" altLang="en-US" dirty="0" smtClean="0"/>
              <a:t>、上海</a:t>
            </a:r>
            <a:r>
              <a:rPr lang="zh-TW" altLang="en-US" dirty="0"/>
              <a:t>商業儲蓄銀行共同宣布推出首創全台電子商務網路支付、以</a:t>
            </a:r>
            <a:r>
              <a:rPr lang="en-US" altLang="zh-TW" dirty="0" err="1"/>
              <a:t>eACH</a:t>
            </a:r>
            <a:r>
              <a:rPr lang="zh-TW" altLang="en-US" dirty="0"/>
              <a:t>平台進行</a:t>
            </a:r>
            <a:r>
              <a:rPr lang="zh-TW" altLang="en-US" dirty="0" smtClean="0"/>
              <a:t>銀行</a:t>
            </a:r>
            <a:r>
              <a:rPr lang="zh-TW" altLang="en-US" dirty="0"/>
              <a:t>帳戶線上扣款服務。</a:t>
            </a:r>
          </a:p>
        </p:txBody>
      </p:sp>
      <p:sp>
        <p:nvSpPr>
          <p:cNvPr id="3" name="標題 2"/>
          <p:cNvSpPr>
            <a:spLocks noGrp="1"/>
          </p:cNvSpPr>
          <p:nvPr>
            <p:ph type="title"/>
          </p:nvPr>
        </p:nvSpPr>
        <p:spPr/>
        <p:txBody>
          <a:bodyPr/>
          <a:lstStyle/>
          <a:p>
            <a:r>
              <a:rPr lang="en-US" altLang="zh-TW" dirty="0"/>
              <a:t>10-4-7 </a:t>
            </a:r>
            <a:r>
              <a:rPr lang="zh-TW" altLang="en-US" dirty="0"/>
              <a:t>行動支付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55</a:t>
            </a:fld>
            <a:endParaRPr lang="en-US" altLang="zh-TW"/>
          </a:p>
        </p:txBody>
      </p:sp>
    </p:spTree>
    <p:extLst>
      <p:ext uri="{BB962C8B-B14F-4D97-AF65-F5344CB8AC3E}">
        <p14:creationId xmlns:p14="http://schemas.microsoft.com/office/powerpoint/2010/main" val="2695286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en-US" altLang="zh-TW" dirty="0">
                <a:solidFill>
                  <a:srgbClr val="C00000"/>
                </a:solidFill>
              </a:rPr>
              <a:t>LINE Pay</a:t>
            </a:r>
          </a:p>
          <a:p>
            <a:r>
              <a:rPr lang="en-US" altLang="zh-TW" dirty="0"/>
              <a:t>LINE </a:t>
            </a:r>
            <a:r>
              <a:rPr lang="en-US" altLang="zh-TW" dirty="0" smtClean="0"/>
              <a:t>Pay</a:t>
            </a:r>
            <a:r>
              <a:rPr lang="zh-TW" altLang="en-US" dirty="0" smtClean="0"/>
              <a:t>是</a:t>
            </a:r>
            <a:r>
              <a:rPr lang="en-US" altLang="zh-TW" dirty="0" smtClean="0"/>
              <a:t>LINE</a:t>
            </a:r>
            <a:r>
              <a:rPr lang="zh-TW" altLang="en-US" dirty="0" smtClean="0"/>
              <a:t>推出</a:t>
            </a:r>
            <a:r>
              <a:rPr lang="zh-TW" altLang="en-US" dirty="0"/>
              <a:t>可在手機上綁定信用卡資料的行動支付</a:t>
            </a:r>
            <a:r>
              <a:rPr lang="zh-TW" altLang="en-US" dirty="0" smtClean="0"/>
              <a:t>工具。</a:t>
            </a:r>
            <a:endParaRPr lang="zh-TW" altLang="en-US" dirty="0"/>
          </a:p>
          <a:p>
            <a:r>
              <a:rPr lang="zh-TW" altLang="en-US" dirty="0"/>
              <a:t>只要註冊信用卡即可開始使用目前只支援</a:t>
            </a:r>
            <a:r>
              <a:rPr lang="en-US" altLang="zh-TW" dirty="0"/>
              <a:t>Visa</a:t>
            </a:r>
            <a:r>
              <a:rPr lang="zh-TW" altLang="en-US" dirty="0"/>
              <a:t>、</a:t>
            </a:r>
            <a:r>
              <a:rPr lang="en-US" altLang="zh-TW" dirty="0"/>
              <a:t>Master Card</a:t>
            </a:r>
            <a:r>
              <a:rPr lang="zh-TW" altLang="en-US" dirty="0"/>
              <a:t>、和</a:t>
            </a:r>
            <a:r>
              <a:rPr lang="en-US" altLang="zh-TW" dirty="0" smtClean="0"/>
              <a:t>JCB</a:t>
            </a:r>
            <a:r>
              <a:rPr lang="zh-TW" altLang="en-US" dirty="0" smtClean="0"/>
              <a:t>信用卡</a:t>
            </a:r>
            <a:r>
              <a:rPr lang="zh-TW" altLang="en-US" dirty="0"/>
              <a:t>，</a:t>
            </a:r>
            <a:r>
              <a:rPr lang="zh-TW" altLang="en-US" dirty="0" smtClean="0"/>
              <a:t>使用</a:t>
            </a:r>
            <a:r>
              <a:rPr lang="en-US" altLang="zh-TW" dirty="0" smtClean="0"/>
              <a:t>LINE Pay</a:t>
            </a:r>
            <a:r>
              <a:rPr lang="zh-TW" altLang="en-US" dirty="0" smtClean="0"/>
              <a:t>時</a:t>
            </a:r>
            <a:r>
              <a:rPr lang="zh-TW" altLang="en-US" dirty="0"/>
              <a:t>，不需要在每次購物時輸入信用卡資訊，非常方便。</a:t>
            </a:r>
          </a:p>
        </p:txBody>
      </p:sp>
      <p:sp>
        <p:nvSpPr>
          <p:cNvPr id="3" name="標題 2"/>
          <p:cNvSpPr>
            <a:spLocks noGrp="1"/>
          </p:cNvSpPr>
          <p:nvPr>
            <p:ph type="title"/>
          </p:nvPr>
        </p:nvSpPr>
        <p:spPr/>
        <p:txBody>
          <a:bodyPr/>
          <a:lstStyle/>
          <a:p>
            <a:r>
              <a:rPr lang="en-US" altLang="zh-TW" dirty="0"/>
              <a:t>10-4-7 </a:t>
            </a:r>
            <a:r>
              <a:rPr lang="zh-TW" altLang="en-US" dirty="0"/>
              <a:t>行動支付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56</a:t>
            </a:fld>
            <a:endParaRPr lang="en-US" altLang="zh-TW"/>
          </a:p>
        </p:txBody>
      </p:sp>
    </p:spTree>
    <p:extLst>
      <p:ext uri="{BB962C8B-B14F-4D97-AF65-F5344CB8AC3E}">
        <p14:creationId xmlns:p14="http://schemas.microsoft.com/office/powerpoint/2010/main" val="2750724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1428219"/>
            <a:ext cx="7681912" cy="4676250"/>
          </a:xfrm>
          <a:prstGeom prst="rect">
            <a:avLst/>
          </a:prstGeom>
        </p:spPr>
      </p:pic>
      <p:sp>
        <p:nvSpPr>
          <p:cNvPr id="3" name="標題 2"/>
          <p:cNvSpPr>
            <a:spLocks noGrp="1"/>
          </p:cNvSpPr>
          <p:nvPr>
            <p:ph type="title"/>
          </p:nvPr>
        </p:nvSpPr>
        <p:spPr/>
        <p:txBody>
          <a:bodyPr/>
          <a:lstStyle/>
          <a:p>
            <a:r>
              <a:rPr lang="en-US" altLang="zh-TW" dirty="0"/>
              <a:t>10-4-7 </a:t>
            </a:r>
            <a:r>
              <a:rPr lang="zh-TW" altLang="en-US" dirty="0"/>
              <a:t>行動支付</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57</a:t>
            </a:fld>
            <a:endParaRPr lang="en-US" altLang="zh-TW"/>
          </a:p>
        </p:txBody>
      </p:sp>
    </p:spTree>
    <p:extLst>
      <p:ext uri="{BB962C8B-B14F-4D97-AF65-F5344CB8AC3E}">
        <p14:creationId xmlns:p14="http://schemas.microsoft.com/office/powerpoint/2010/main" val="2299161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type="body" idx="1"/>
          </p:nvPr>
        </p:nvSpPr>
        <p:spPr/>
        <p:txBody>
          <a:bodyPr/>
          <a:lstStyle/>
          <a:p>
            <a:r>
              <a:rPr lang="en-US" altLang="zh-TW" dirty="0" smtClean="0">
                <a:hlinkClick r:id="rId2" action="ppaction://hlinksldjump"/>
              </a:rPr>
              <a:t>10-5-1 </a:t>
            </a:r>
            <a:r>
              <a:rPr lang="zh-TW" altLang="en-US" dirty="0" smtClean="0">
                <a:hlinkClick r:id="rId2" action="ppaction://hlinksldjump"/>
              </a:rPr>
              <a:t>資料</a:t>
            </a:r>
            <a:r>
              <a:rPr lang="zh-TW" altLang="en-US" dirty="0">
                <a:hlinkClick r:id="rId2" action="ppaction://hlinksldjump"/>
              </a:rPr>
              <a:t>加解密</a:t>
            </a:r>
            <a:r>
              <a:rPr lang="zh-TW" altLang="en-US" dirty="0" smtClean="0">
                <a:hlinkClick r:id="rId2" action="ppaction://hlinksldjump"/>
              </a:rPr>
              <a:t>技術</a:t>
            </a:r>
            <a:endParaRPr lang="en-US" altLang="zh-TW" dirty="0" smtClean="0"/>
          </a:p>
          <a:p>
            <a:r>
              <a:rPr lang="en-US" altLang="zh-TW" dirty="0" smtClean="0">
                <a:hlinkClick r:id="rId3" action="ppaction://hlinksldjump"/>
              </a:rPr>
              <a:t>10-5-2 SSL</a:t>
            </a:r>
            <a:endParaRPr lang="en-US" altLang="zh-TW" dirty="0"/>
          </a:p>
          <a:p>
            <a:r>
              <a:rPr lang="en-US" altLang="zh-TW" dirty="0" smtClean="0">
                <a:hlinkClick r:id="rId4" action="ppaction://hlinksldjump"/>
              </a:rPr>
              <a:t>10-5-3 SET</a:t>
            </a:r>
            <a:endParaRPr lang="en-US" altLang="zh-TW" dirty="0"/>
          </a:p>
          <a:p>
            <a:r>
              <a:rPr lang="en-US" altLang="zh-TW" dirty="0" smtClean="0">
                <a:hlinkClick r:id="rId5" action="ppaction://hlinksldjump"/>
              </a:rPr>
              <a:t>10-5-4 FXML</a:t>
            </a:r>
            <a:r>
              <a:rPr lang="zh-TW" altLang="en-US" dirty="0" smtClean="0">
                <a:hlinkClick r:id="rId5" action="ppaction://hlinksldjump"/>
              </a:rPr>
              <a:t>憑證</a:t>
            </a:r>
            <a:endParaRPr lang="en-US" altLang="zh-TW" dirty="0"/>
          </a:p>
          <a:p>
            <a:r>
              <a:rPr lang="en-US" altLang="zh-TW" dirty="0" smtClean="0">
                <a:hlinkClick r:id="rId6" action="ppaction://hlinksldjump"/>
              </a:rPr>
              <a:t>10-5-5 </a:t>
            </a:r>
            <a:r>
              <a:rPr lang="zh-TW" altLang="en-US" dirty="0" smtClean="0">
                <a:hlinkClick r:id="rId6" action="ppaction://hlinksldjump"/>
              </a:rPr>
              <a:t>網路</a:t>
            </a:r>
            <a:r>
              <a:rPr lang="zh-TW" altLang="en-US" dirty="0">
                <a:hlinkClick r:id="rId6" action="ppaction://hlinksldjump"/>
              </a:rPr>
              <a:t>商店安全認證標</a:t>
            </a:r>
            <a:r>
              <a:rPr lang="zh-TW" altLang="en-US" dirty="0" smtClean="0">
                <a:hlinkClick r:id="rId6" action="ppaction://hlinksldjump"/>
              </a:rPr>
              <a:t>章 </a:t>
            </a:r>
            <a:endParaRPr lang="en-US" altLang="zh-TW" dirty="0" smtClean="0"/>
          </a:p>
        </p:txBody>
      </p:sp>
      <p:sp>
        <p:nvSpPr>
          <p:cNvPr id="31747" name="Rectangle 2"/>
          <p:cNvSpPr>
            <a:spLocks noGrp="1" noChangeArrowheads="1"/>
          </p:cNvSpPr>
          <p:nvPr>
            <p:ph type="title"/>
          </p:nvPr>
        </p:nvSpPr>
        <p:spPr/>
        <p:txBody>
          <a:bodyPr/>
          <a:lstStyle/>
          <a:p>
            <a:r>
              <a:rPr lang="en-US" altLang="zh-TW" dirty="0" smtClean="0"/>
              <a:t>10-5 </a:t>
            </a:r>
            <a:r>
              <a:rPr lang="zh-TW" altLang="en-US" dirty="0" smtClean="0"/>
              <a:t>電子商務</a:t>
            </a:r>
            <a:r>
              <a:rPr lang="zh-TW" altLang="en-US" dirty="0"/>
              <a:t>安全機制</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58</a:t>
            </a:fld>
            <a:endParaRPr lang="en-US" altLang="zh-TW"/>
          </a:p>
        </p:txBody>
      </p:sp>
    </p:spTree>
    <p:extLst>
      <p:ext uri="{BB962C8B-B14F-4D97-AF65-F5344CB8AC3E}">
        <p14:creationId xmlns:p14="http://schemas.microsoft.com/office/powerpoint/2010/main" val="3125475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solidFill>
                  <a:srgbClr val="C00000"/>
                </a:solidFill>
              </a:rPr>
              <a:t>資料</a:t>
            </a:r>
            <a:r>
              <a:rPr lang="zh-TW" altLang="en-US" dirty="0">
                <a:solidFill>
                  <a:srgbClr val="C00000"/>
                </a:solidFill>
              </a:rPr>
              <a:t>加密</a:t>
            </a:r>
            <a:r>
              <a:rPr lang="en-US" altLang="zh-TW" dirty="0"/>
              <a:t>(Data Encryption</a:t>
            </a:r>
            <a:r>
              <a:rPr lang="en-US" altLang="zh-TW" dirty="0" smtClean="0"/>
              <a:t>)</a:t>
            </a:r>
            <a:r>
              <a:rPr lang="zh-TW" altLang="en-US" dirty="0" smtClean="0"/>
              <a:t>是</a:t>
            </a:r>
            <a:r>
              <a:rPr lang="zh-TW" altLang="en-US" dirty="0"/>
              <a:t>指將原本容易被讀取的原始資料</a:t>
            </a:r>
            <a:r>
              <a:rPr lang="en-US" altLang="zh-TW" dirty="0" smtClean="0"/>
              <a:t>(</a:t>
            </a:r>
            <a:r>
              <a:rPr lang="zh-TW" altLang="en-US" dirty="0" smtClean="0"/>
              <a:t>原文</a:t>
            </a:r>
            <a:r>
              <a:rPr lang="en-US" altLang="zh-TW" dirty="0"/>
              <a:t>)</a:t>
            </a:r>
            <a:r>
              <a:rPr lang="zh-TW" altLang="en-US" dirty="0"/>
              <a:t>，透過</a:t>
            </a:r>
            <a:r>
              <a:rPr lang="zh-TW" altLang="en-US" dirty="0" smtClean="0"/>
              <a:t>數學</a:t>
            </a:r>
            <a:r>
              <a:rPr lang="zh-TW" altLang="en-US" dirty="0"/>
              <a:t>演算法加以編碼，轉換為不可讀取的格式</a:t>
            </a:r>
            <a:r>
              <a:rPr lang="en-US" altLang="zh-TW" dirty="0" smtClean="0"/>
              <a:t>(</a:t>
            </a:r>
            <a:r>
              <a:rPr lang="zh-TW" altLang="en-US" dirty="0" smtClean="0"/>
              <a:t>密</a:t>
            </a:r>
            <a:r>
              <a:rPr lang="zh-TW" altLang="en-US" dirty="0"/>
              <a:t>文</a:t>
            </a:r>
            <a:r>
              <a:rPr lang="en-US" altLang="zh-TW" dirty="0"/>
              <a:t>)</a:t>
            </a:r>
            <a:r>
              <a:rPr lang="zh-TW" altLang="en-US" dirty="0"/>
              <a:t>；而指定的收件者收到密文後</a:t>
            </a:r>
            <a:r>
              <a:rPr lang="zh-TW" altLang="en-US" dirty="0" smtClean="0"/>
              <a:t>，再</a:t>
            </a:r>
            <a:r>
              <a:rPr lang="zh-TW" altLang="en-US" dirty="0"/>
              <a:t>經由特定的解碼規則，將密文還原為原本正常可讀取的內容，則為</a:t>
            </a:r>
            <a:r>
              <a:rPr lang="zh-TW" altLang="en-US" dirty="0">
                <a:solidFill>
                  <a:srgbClr val="C00000"/>
                </a:solidFill>
              </a:rPr>
              <a:t>資料解密</a:t>
            </a:r>
            <a:r>
              <a:rPr lang="en-US" altLang="zh-TW" dirty="0"/>
              <a:t>(</a:t>
            </a:r>
            <a:r>
              <a:rPr lang="en-US" altLang="zh-TW" dirty="0" smtClean="0"/>
              <a:t>Data Decryption</a:t>
            </a:r>
            <a:r>
              <a:rPr lang="en-US" altLang="zh-TW" dirty="0"/>
              <a:t>)</a:t>
            </a:r>
            <a:r>
              <a:rPr lang="zh-TW" altLang="en-US" dirty="0" smtClean="0"/>
              <a:t>。</a:t>
            </a:r>
            <a:endParaRPr lang="zh-TW" altLang="en-US" dirty="0"/>
          </a:p>
        </p:txBody>
      </p:sp>
      <p:sp>
        <p:nvSpPr>
          <p:cNvPr id="3" name="標題 2"/>
          <p:cNvSpPr>
            <a:spLocks noGrp="1"/>
          </p:cNvSpPr>
          <p:nvPr>
            <p:ph type="title"/>
          </p:nvPr>
        </p:nvSpPr>
        <p:spPr/>
        <p:txBody>
          <a:bodyPr/>
          <a:lstStyle/>
          <a:p>
            <a:r>
              <a:rPr lang="en-US" altLang="zh-TW" dirty="0" smtClean="0"/>
              <a:t>10-5-1 </a:t>
            </a:r>
            <a:r>
              <a:rPr lang="zh-TW" altLang="en-US" dirty="0" smtClean="0"/>
              <a:t>資料</a:t>
            </a:r>
            <a:r>
              <a:rPr lang="zh-TW" altLang="en-US" dirty="0"/>
              <a:t>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59</a:t>
            </a:fld>
            <a:endParaRPr lang="en-US" altLang="zh-TW"/>
          </a:p>
        </p:txBody>
      </p:sp>
    </p:spTree>
    <p:extLst>
      <p:ext uri="{BB962C8B-B14F-4D97-AF65-F5344CB8AC3E}">
        <p14:creationId xmlns:p14="http://schemas.microsoft.com/office/powerpoint/2010/main" val="2823989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當網路上所能傳遞的資料格式越來越豐富，或者軟硬體技術越來越成熟，都</a:t>
            </a:r>
            <a:r>
              <a:rPr lang="zh-TW" altLang="en-US" dirty="0" smtClean="0"/>
              <a:t>可能</a:t>
            </a:r>
            <a:r>
              <a:rPr lang="zh-TW" altLang="en-US" dirty="0"/>
              <a:t>創造更多的商業格式</a:t>
            </a:r>
            <a:r>
              <a:rPr lang="zh-TW" altLang="en-US" dirty="0" smtClean="0"/>
              <a:t>。</a:t>
            </a:r>
            <a:endParaRPr lang="en-US" altLang="zh-TW" dirty="0" smtClean="0"/>
          </a:p>
          <a:p>
            <a:r>
              <a:rPr lang="zh-TW" altLang="en-US" dirty="0" smtClean="0"/>
              <a:t>資訊科技</a:t>
            </a:r>
            <a:r>
              <a:rPr lang="zh-TW" altLang="en-US" dirty="0"/>
              <a:t>的發展影響著商業模式的逐步轉型，更帶動</a:t>
            </a:r>
            <a:r>
              <a:rPr lang="zh-TW" altLang="en-US" dirty="0" smtClean="0"/>
              <a:t>顧客消費</a:t>
            </a:r>
            <a:r>
              <a:rPr lang="zh-TW" altLang="en-US" dirty="0"/>
              <a:t>行為的改變，這樣的連帶關係使得資訊科技、商業模式、消費行為三方均</a:t>
            </a:r>
            <a:r>
              <a:rPr lang="zh-TW" altLang="en-US" dirty="0" smtClean="0"/>
              <a:t>受到循環</a:t>
            </a:r>
            <a:r>
              <a:rPr lang="zh-TW" altLang="en-US" dirty="0"/>
              <a:t>影響，因而促使電子商務的蓬勃</a:t>
            </a:r>
            <a:r>
              <a:rPr lang="zh-TW" altLang="en-US" dirty="0" smtClean="0"/>
              <a:t>發展。</a:t>
            </a:r>
            <a:endParaRPr lang="zh-TW" altLang="en-US" dirty="0"/>
          </a:p>
        </p:txBody>
      </p:sp>
      <p:sp>
        <p:nvSpPr>
          <p:cNvPr id="3" name="標題 2"/>
          <p:cNvSpPr>
            <a:spLocks noGrp="1"/>
          </p:cNvSpPr>
          <p:nvPr>
            <p:ph type="title"/>
          </p:nvPr>
        </p:nvSpPr>
        <p:spPr/>
        <p:txBody>
          <a:bodyPr/>
          <a:lstStyle/>
          <a:p>
            <a:r>
              <a:rPr lang="en-US" altLang="zh-TW" dirty="0" smtClean="0"/>
              <a:t>10-1-2 </a:t>
            </a:r>
            <a:r>
              <a:rPr lang="zh-TW" altLang="en-US" dirty="0" smtClean="0"/>
              <a:t>電子商務</a:t>
            </a:r>
            <a:r>
              <a:rPr lang="zh-TW" altLang="en-US" dirty="0"/>
              <a:t>的發展</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a:t>
            </a:fld>
            <a:endParaRPr lang="en-US" altLang="zh-TW"/>
          </a:p>
        </p:txBody>
      </p:sp>
    </p:spTree>
    <p:extLst>
      <p:ext uri="{BB962C8B-B14F-4D97-AF65-F5344CB8AC3E}">
        <p14:creationId xmlns:p14="http://schemas.microsoft.com/office/powerpoint/2010/main" val="857321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2691655"/>
            <a:ext cx="7681912" cy="2149377"/>
          </a:xfrm>
          <a:prstGeom prst="rect">
            <a:avLst/>
          </a:prstGeom>
        </p:spPr>
      </p:pic>
      <p:sp>
        <p:nvSpPr>
          <p:cNvPr id="3" name="標題 2"/>
          <p:cNvSpPr>
            <a:spLocks noGrp="1"/>
          </p:cNvSpPr>
          <p:nvPr>
            <p:ph type="title"/>
          </p:nvPr>
        </p:nvSpPr>
        <p:spPr/>
        <p:txBody>
          <a:bodyPr/>
          <a:lstStyle/>
          <a:p>
            <a:r>
              <a:rPr lang="en-US" altLang="zh-TW" dirty="0" smtClean="0"/>
              <a:t>10-5-1 </a:t>
            </a:r>
            <a:r>
              <a:rPr lang="zh-TW" altLang="en-US" dirty="0" smtClean="0"/>
              <a:t>資料</a:t>
            </a:r>
            <a:r>
              <a:rPr lang="zh-TW" altLang="en-US" dirty="0"/>
              <a:t>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60</a:t>
            </a:fld>
            <a:endParaRPr lang="en-US" altLang="zh-TW"/>
          </a:p>
        </p:txBody>
      </p:sp>
    </p:spTree>
    <p:extLst>
      <p:ext uri="{BB962C8B-B14F-4D97-AF65-F5344CB8AC3E}">
        <p14:creationId xmlns:p14="http://schemas.microsoft.com/office/powerpoint/2010/main" val="3532865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私密金鑰加密</a:t>
            </a:r>
            <a:r>
              <a:rPr lang="zh-TW" altLang="en-US" dirty="0" smtClean="0">
                <a:solidFill>
                  <a:srgbClr val="C00000"/>
                </a:solidFill>
              </a:rPr>
              <a:t>法</a:t>
            </a:r>
            <a:r>
              <a:rPr lang="en-US" altLang="zh-TW" dirty="0" smtClean="0">
                <a:solidFill>
                  <a:srgbClr val="C00000"/>
                </a:solidFill>
              </a:rPr>
              <a:t/>
            </a:r>
            <a:br>
              <a:rPr lang="en-US" altLang="zh-TW" dirty="0" smtClean="0">
                <a:solidFill>
                  <a:srgbClr val="C00000"/>
                </a:solidFill>
              </a:rPr>
            </a:br>
            <a:r>
              <a:rPr lang="en-US" altLang="zh-TW" dirty="0" smtClean="0">
                <a:solidFill>
                  <a:srgbClr val="C00000"/>
                </a:solidFill>
              </a:rPr>
              <a:t>(</a:t>
            </a:r>
            <a:r>
              <a:rPr lang="en-US" altLang="zh-TW" dirty="0" err="1">
                <a:solidFill>
                  <a:srgbClr val="C00000"/>
                </a:solidFill>
              </a:rPr>
              <a:t>Secret_key</a:t>
            </a:r>
            <a:r>
              <a:rPr lang="en-US" altLang="zh-TW" dirty="0">
                <a:solidFill>
                  <a:srgbClr val="C00000"/>
                </a:solidFill>
              </a:rPr>
              <a:t> Cryptography</a:t>
            </a:r>
            <a:r>
              <a:rPr lang="en-US" altLang="zh-TW" dirty="0" smtClean="0">
                <a:solidFill>
                  <a:srgbClr val="C00000"/>
                </a:solidFill>
              </a:rPr>
              <a:t>)</a:t>
            </a:r>
          </a:p>
          <a:p>
            <a:r>
              <a:rPr lang="zh-TW" altLang="en-US" dirty="0" smtClean="0"/>
              <a:t>也稱</a:t>
            </a:r>
            <a:r>
              <a:rPr lang="zh-TW" altLang="en-US" dirty="0" smtClean="0">
                <a:solidFill>
                  <a:srgbClr val="C00000"/>
                </a:solidFill>
              </a:rPr>
              <a:t>對稱</a:t>
            </a:r>
            <a:r>
              <a:rPr lang="zh-TW" altLang="en-US" dirty="0">
                <a:solidFill>
                  <a:srgbClr val="C00000"/>
                </a:solidFill>
              </a:rPr>
              <a:t>式加密法</a:t>
            </a:r>
            <a:r>
              <a:rPr lang="zh-TW" altLang="en-US" dirty="0"/>
              <a:t>，此種技術</a:t>
            </a:r>
            <a:r>
              <a:rPr lang="zh-TW" altLang="en-US" dirty="0" smtClean="0"/>
              <a:t>所使用</a:t>
            </a:r>
            <a:r>
              <a:rPr lang="zh-TW" altLang="en-US" dirty="0"/>
              <a:t>的加密解密的金鑰是相同的</a:t>
            </a:r>
            <a:r>
              <a:rPr lang="zh-TW" altLang="en-US" dirty="0" smtClean="0"/>
              <a:t>。傳送</a:t>
            </a:r>
            <a:r>
              <a:rPr lang="zh-TW" altLang="en-US" dirty="0"/>
              <a:t>及接收資料者，都擁有相同的金鑰，才能</a:t>
            </a:r>
            <a:r>
              <a:rPr lang="zh-TW" altLang="en-US" dirty="0" smtClean="0"/>
              <a:t>開啟</a:t>
            </a:r>
            <a:r>
              <a:rPr lang="zh-TW" altLang="en-US" dirty="0"/>
              <a:t>資料</a:t>
            </a:r>
            <a:r>
              <a:rPr lang="zh-TW" altLang="en-US" dirty="0" smtClean="0"/>
              <a:t>。</a:t>
            </a:r>
            <a:endParaRPr lang="en-US" altLang="zh-TW" dirty="0" smtClean="0"/>
          </a:p>
          <a:p>
            <a:r>
              <a:rPr lang="zh-TW" altLang="en-US" dirty="0" smtClean="0"/>
              <a:t>若</a:t>
            </a:r>
            <a:r>
              <a:rPr lang="zh-TW" altLang="en-US" dirty="0"/>
              <a:t>有第三者取得金鑰，也可以開啟此份</a:t>
            </a:r>
            <a:r>
              <a:rPr lang="zh-TW" altLang="en-US" dirty="0" smtClean="0"/>
              <a:t>資料。所以</a:t>
            </a:r>
            <a:r>
              <a:rPr lang="zh-TW" altLang="en-US" dirty="0"/>
              <a:t>利用此技術時，除了傳送及接收資料者外，不能讓其他人知道金鑰。</a:t>
            </a:r>
          </a:p>
        </p:txBody>
      </p:sp>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61</a:t>
            </a:fld>
            <a:endParaRPr lang="en-US" altLang="zh-TW"/>
          </a:p>
        </p:txBody>
      </p:sp>
    </p:spTree>
    <p:extLst>
      <p:ext uri="{BB962C8B-B14F-4D97-AF65-F5344CB8AC3E}">
        <p14:creationId xmlns:p14="http://schemas.microsoft.com/office/powerpoint/2010/main" val="2310387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1735688"/>
            <a:ext cx="7681912" cy="4061311"/>
          </a:xfrm>
          <a:prstGeom prst="rect">
            <a:avLst/>
          </a:prstGeom>
        </p:spPr>
      </p:pic>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62</a:t>
            </a:fld>
            <a:endParaRPr lang="en-US" altLang="zh-TW"/>
          </a:p>
        </p:txBody>
      </p:sp>
    </p:spTree>
    <p:extLst>
      <p:ext uri="{BB962C8B-B14F-4D97-AF65-F5344CB8AC3E}">
        <p14:creationId xmlns:p14="http://schemas.microsoft.com/office/powerpoint/2010/main" val="1454102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a:bodyPr>
          <a:lstStyle/>
          <a:p>
            <a:pPr marL="0" indent="0" algn="ctr">
              <a:buNone/>
            </a:pPr>
            <a:r>
              <a:rPr lang="zh-TW" altLang="en-US" dirty="0">
                <a:solidFill>
                  <a:srgbClr val="C00000"/>
                </a:solidFill>
              </a:rPr>
              <a:t>公開金鑰加密法</a:t>
            </a:r>
            <a:r>
              <a:rPr lang="en-US" altLang="zh-TW" dirty="0">
                <a:solidFill>
                  <a:srgbClr val="C00000"/>
                </a:solidFill>
              </a:rPr>
              <a:t>(</a:t>
            </a:r>
            <a:r>
              <a:rPr lang="en-US" altLang="zh-TW" dirty="0" err="1">
                <a:solidFill>
                  <a:srgbClr val="C00000"/>
                </a:solidFill>
              </a:rPr>
              <a:t>Public_key</a:t>
            </a:r>
            <a:r>
              <a:rPr lang="en-US" altLang="zh-TW" dirty="0">
                <a:solidFill>
                  <a:srgbClr val="C00000"/>
                </a:solidFill>
              </a:rPr>
              <a:t> Cryptography) </a:t>
            </a:r>
            <a:endParaRPr lang="en-US" altLang="zh-TW" dirty="0" smtClean="0">
              <a:solidFill>
                <a:srgbClr val="C00000"/>
              </a:solidFill>
            </a:endParaRPr>
          </a:p>
          <a:p>
            <a:r>
              <a:rPr lang="zh-TW" altLang="en-US" dirty="0" smtClean="0"/>
              <a:t>也稱非</a:t>
            </a:r>
            <a:r>
              <a:rPr lang="zh-TW" altLang="en-US" dirty="0"/>
              <a:t>對稱式加密法，此種</a:t>
            </a:r>
            <a:r>
              <a:rPr lang="zh-TW" altLang="en-US" dirty="0" smtClean="0"/>
              <a:t>技術所</a:t>
            </a:r>
            <a:r>
              <a:rPr lang="zh-TW" altLang="en-US" dirty="0"/>
              <a:t>使用的加密解密的金鑰是不相同的，分別是公開金鑰和私有金鑰。公開金鑰是</a:t>
            </a:r>
            <a:r>
              <a:rPr lang="zh-TW" altLang="en-US" dirty="0" smtClean="0"/>
              <a:t>每個人</a:t>
            </a:r>
            <a:r>
              <a:rPr lang="zh-TW" altLang="en-US" dirty="0"/>
              <a:t>都可以取得的，而私有金鑰則是由個人所擁有並保存。而以某人的公鑰加密</a:t>
            </a:r>
            <a:r>
              <a:rPr lang="zh-TW" altLang="en-US" dirty="0" smtClean="0"/>
              <a:t>，就</a:t>
            </a:r>
            <a:r>
              <a:rPr lang="zh-TW" altLang="en-US" dirty="0"/>
              <a:t>必須以同一人的私鑰解密；反之，以其私鑰加密，就必須以其公鑰解密。以</a:t>
            </a:r>
            <a:r>
              <a:rPr lang="zh-TW" altLang="en-US" dirty="0" smtClean="0"/>
              <a:t>這兩種</a:t>
            </a:r>
            <a:r>
              <a:rPr lang="zh-TW" altLang="en-US" dirty="0"/>
              <a:t>不同的金鑰進行加解密，就可以達到資料的私密性與身分認證的功能。</a:t>
            </a:r>
          </a:p>
        </p:txBody>
      </p:sp>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63</a:t>
            </a:fld>
            <a:endParaRPr lang="en-US" altLang="zh-TW"/>
          </a:p>
        </p:txBody>
      </p:sp>
    </p:spTree>
    <p:extLst>
      <p:ext uri="{BB962C8B-B14F-4D97-AF65-F5344CB8AC3E}">
        <p14:creationId xmlns:p14="http://schemas.microsoft.com/office/powerpoint/2010/main" val="1930820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傳送機密資料給接收者</a:t>
            </a:r>
          </a:p>
          <a:p>
            <a:r>
              <a:rPr lang="zh-TW" altLang="en-US" dirty="0"/>
              <a:t>若發送者要傳送一份不能公開的機密資料給接收者時，傳送者必須先用</a:t>
            </a:r>
            <a:r>
              <a:rPr lang="zh-TW" altLang="en-US" dirty="0" smtClean="0"/>
              <a:t>接收者的</a:t>
            </a:r>
            <a:r>
              <a:rPr lang="zh-TW" altLang="en-US" dirty="0"/>
              <a:t>公開金鑰將資料加密，再將資料送出；而接收者接收到資料後，再用自己的</a:t>
            </a:r>
            <a:r>
              <a:rPr lang="zh-TW" altLang="en-US" dirty="0" smtClean="0"/>
              <a:t>私有金</a:t>
            </a:r>
            <a:r>
              <a:rPr lang="zh-TW" altLang="en-US" dirty="0"/>
              <a:t>鑰解密，就可以取得原來的</a:t>
            </a:r>
            <a:r>
              <a:rPr lang="zh-TW" altLang="en-US" dirty="0" smtClean="0"/>
              <a:t>資料。</a:t>
            </a:r>
            <a:endParaRPr lang="en-US" altLang="zh-TW" dirty="0" smtClean="0"/>
          </a:p>
          <a:p>
            <a:r>
              <a:rPr lang="zh-TW" altLang="en-US" dirty="0" smtClean="0"/>
              <a:t>因為</a:t>
            </a:r>
            <a:r>
              <a:rPr lang="zh-TW" altLang="en-US" dirty="0"/>
              <a:t>接收者的私鑰只有</a:t>
            </a:r>
            <a:r>
              <a:rPr lang="zh-TW" altLang="en-US" dirty="0" smtClean="0"/>
              <a:t>自己擁有</a:t>
            </a:r>
            <a:r>
              <a:rPr lang="zh-TW" altLang="en-US" dirty="0"/>
              <a:t>，故可確保此資料只有收文者本人能開啟，以達到資料的私密性。</a:t>
            </a:r>
          </a:p>
        </p:txBody>
      </p:sp>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64</a:t>
            </a:fld>
            <a:endParaRPr lang="en-US" altLang="zh-TW"/>
          </a:p>
        </p:txBody>
      </p:sp>
    </p:spTree>
    <p:extLst>
      <p:ext uri="{BB962C8B-B14F-4D97-AF65-F5344CB8AC3E}">
        <p14:creationId xmlns:p14="http://schemas.microsoft.com/office/powerpoint/2010/main" val="1570696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2189263"/>
            <a:ext cx="7681912" cy="3154162"/>
          </a:xfrm>
          <a:prstGeom prst="rect">
            <a:avLst/>
          </a:prstGeom>
        </p:spPr>
      </p:pic>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65</a:t>
            </a:fld>
            <a:endParaRPr lang="en-US" altLang="zh-TW"/>
          </a:p>
        </p:txBody>
      </p:sp>
    </p:spTree>
    <p:extLst>
      <p:ext uri="{BB962C8B-B14F-4D97-AF65-F5344CB8AC3E}">
        <p14:creationId xmlns:p14="http://schemas.microsoft.com/office/powerpoint/2010/main" val="278487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lgn="ctr">
              <a:buNone/>
            </a:pPr>
            <a:r>
              <a:rPr lang="zh-TW" altLang="en-US" dirty="0">
                <a:solidFill>
                  <a:srgbClr val="C00000"/>
                </a:solidFill>
              </a:rPr>
              <a:t>接收者可確認發文者身分</a:t>
            </a:r>
          </a:p>
          <a:p>
            <a:r>
              <a:rPr lang="zh-TW" altLang="en-US" dirty="0"/>
              <a:t>若發文者要傳送一份可公開的資料給接收者，並希望接收者在收到訊息時，</a:t>
            </a:r>
            <a:r>
              <a:rPr lang="zh-TW" altLang="en-US" dirty="0" smtClean="0"/>
              <a:t>能確認</a:t>
            </a:r>
            <a:r>
              <a:rPr lang="zh-TW" altLang="en-US" dirty="0"/>
              <a:t>這份資料是由發文者本人所發出的。那麼，傳送者必須先用自己的私有金鑰</a:t>
            </a:r>
            <a:r>
              <a:rPr lang="zh-TW" altLang="en-US" dirty="0" smtClean="0"/>
              <a:t>將資料</a:t>
            </a:r>
            <a:r>
              <a:rPr lang="zh-TW" altLang="en-US" dirty="0"/>
              <a:t>加密，再將資料送出；而接收者接收到資料後，再用傳送者的公開金鑰解密</a:t>
            </a:r>
            <a:r>
              <a:rPr lang="zh-TW" altLang="en-US" dirty="0" smtClean="0"/>
              <a:t>，就</a:t>
            </a:r>
            <a:r>
              <a:rPr lang="zh-TW" altLang="en-US" dirty="0"/>
              <a:t>可以取得原來的</a:t>
            </a:r>
            <a:r>
              <a:rPr lang="zh-TW" altLang="en-US" dirty="0" smtClean="0"/>
              <a:t>資料。</a:t>
            </a:r>
            <a:r>
              <a:rPr lang="zh-TW" altLang="en-US" dirty="0"/>
              <a:t>因為發文者的私鑰只有自己擁有，故</a:t>
            </a:r>
            <a:r>
              <a:rPr lang="zh-TW" altLang="en-US" dirty="0" smtClean="0"/>
              <a:t>可確保</a:t>
            </a:r>
            <a:r>
              <a:rPr lang="zh-TW" altLang="en-US" dirty="0"/>
              <a:t>此資料是由發文者所發出的，以達到身分認證的作用。</a:t>
            </a:r>
          </a:p>
        </p:txBody>
      </p:sp>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66</a:t>
            </a:fld>
            <a:endParaRPr lang="en-US" altLang="zh-TW"/>
          </a:p>
        </p:txBody>
      </p:sp>
    </p:spTree>
    <p:extLst>
      <p:ext uri="{BB962C8B-B14F-4D97-AF65-F5344CB8AC3E}">
        <p14:creationId xmlns:p14="http://schemas.microsoft.com/office/powerpoint/2010/main" val="2949151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2030559"/>
            <a:ext cx="7681912" cy="3471570"/>
          </a:xfrm>
          <a:prstGeom prst="rect">
            <a:avLst/>
          </a:prstGeom>
        </p:spPr>
      </p:pic>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67</a:t>
            </a:fld>
            <a:endParaRPr lang="en-US" altLang="zh-TW"/>
          </a:p>
        </p:txBody>
      </p:sp>
    </p:spTree>
    <p:extLst>
      <p:ext uri="{BB962C8B-B14F-4D97-AF65-F5344CB8AC3E}">
        <p14:creationId xmlns:p14="http://schemas.microsoft.com/office/powerpoint/2010/main" val="3461310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10000"/>
          </a:bodyPr>
          <a:lstStyle/>
          <a:p>
            <a:pPr marL="0" indent="0" algn="ctr">
              <a:buNone/>
            </a:pPr>
            <a:r>
              <a:rPr lang="zh-TW" altLang="en-US" dirty="0">
                <a:solidFill>
                  <a:srgbClr val="C00000"/>
                </a:solidFill>
              </a:rPr>
              <a:t>數位簽章</a:t>
            </a:r>
            <a:r>
              <a:rPr lang="en-US" altLang="zh-TW" dirty="0">
                <a:solidFill>
                  <a:srgbClr val="C00000"/>
                </a:solidFill>
              </a:rPr>
              <a:t>(Digital Signature</a:t>
            </a:r>
            <a:r>
              <a:rPr lang="en-US" altLang="zh-TW" dirty="0" smtClean="0">
                <a:solidFill>
                  <a:srgbClr val="C00000"/>
                </a:solidFill>
              </a:rPr>
              <a:t>)</a:t>
            </a:r>
          </a:p>
          <a:p>
            <a:r>
              <a:rPr lang="zh-TW" altLang="en-US" dirty="0" smtClean="0"/>
              <a:t>是</a:t>
            </a:r>
            <a:r>
              <a:rPr lang="zh-TW" altLang="en-US" dirty="0"/>
              <a:t>一種利用公開金鑰加密技術所延伸出的電子</a:t>
            </a:r>
            <a:r>
              <a:rPr lang="zh-TW" altLang="en-US" dirty="0" smtClean="0"/>
              <a:t>安全交易</a:t>
            </a:r>
            <a:r>
              <a:rPr lang="zh-TW" altLang="en-US" dirty="0"/>
              <a:t>要件，是一項依附於電子文件中，用以辨識及驗證電子文件簽署者的身分與</a:t>
            </a:r>
            <a:r>
              <a:rPr lang="zh-TW" altLang="en-US" dirty="0" smtClean="0"/>
              <a:t>電子</a:t>
            </a:r>
            <a:r>
              <a:rPr lang="zh-TW" altLang="en-US" dirty="0"/>
              <a:t>文件真偽的資訊。</a:t>
            </a:r>
          </a:p>
          <a:p>
            <a:r>
              <a:rPr lang="zh-TW" altLang="en-US" dirty="0" smtClean="0"/>
              <a:t>數位</a:t>
            </a:r>
            <a:r>
              <a:rPr lang="zh-TW" altLang="en-US" dirty="0"/>
              <a:t>簽章就是實際簽章的數位電子表示法，用來防止資料內容在</a:t>
            </a:r>
            <a:r>
              <a:rPr lang="zh-TW" altLang="en-US" dirty="0" smtClean="0"/>
              <a:t>傳輸</a:t>
            </a:r>
            <a:r>
              <a:rPr lang="zh-TW" altLang="en-US" dirty="0"/>
              <a:t>時被篡改或被冒名傳送假資料。數位簽章與傳送者及傳送內容完全相關，傳送</a:t>
            </a:r>
            <a:r>
              <a:rPr lang="zh-TW" altLang="en-US" dirty="0" smtClean="0"/>
              <a:t>者不可</a:t>
            </a:r>
            <a:r>
              <a:rPr lang="zh-TW" altLang="en-US" dirty="0"/>
              <a:t>否認，他人也無法偽造，並可由第三者認證。</a:t>
            </a:r>
          </a:p>
        </p:txBody>
      </p:sp>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68</a:t>
            </a:fld>
            <a:endParaRPr lang="en-US" altLang="zh-TW"/>
          </a:p>
        </p:txBody>
      </p:sp>
    </p:spTree>
    <p:extLst>
      <p:ext uri="{BB962C8B-B14F-4D97-AF65-F5344CB8AC3E}">
        <p14:creationId xmlns:p14="http://schemas.microsoft.com/office/powerpoint/2010/main" val="2433906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t>按照公開金鑰加密法的原則，數位簽章同樣是以一組公鑰及私鑰來進行簽署</a:t>
            </a:r>
            <a:r>
              <a:rPr lang="zh-TW" altLang="en-US" dirty="0" smtClean="0"/>
              <a:t>者的</a:t>
            </a:r>
            <a:r>
              <a:rPr lang="zh-TW" altLang="en-US" dirty="0"/>
              <a:t>身分驗證</a:t>
            </a:r>
            <a:r>
              <a:rPr lang="zh-TW" altLang="en-US" dirty="0" smtClean="0"/>
              <a:t>。</a:t>
            </a:r>
            <a:endParaRPr lang="en-US" altLang="zh-TW" dirty="0" smtClean="0"/>
          </a:p>
          <a:p>
            <a:r>
              <a:rPr lang="zh-TW" altLang="en-US" dirty="0" smtClean="0"/>
              <a:t>其</a:t>
            </a:r>
            <a:r>
              <a:rPr lang="zh-TW" altLang="en-US" dirty="0"/>
              <a:t>運作上，簽署文件者會先將欲簽署的文件經過演算法製作成一份</a:t>
            </a:r>
            <a:r>
              <a:rPr lang="zh-TW" altLang="en-US" dirty="0" smtClean="0">
                <a:solidFill>
                  <a:srgbClr val="C00000"/>
                </a:solidFill>
              </a:rPr>
              <a:t>訊息</a:t>
            </a:r>
            <a:r>
              <a:rPr lang="zh-TW" altLang="en-US" dirty="0">
                <a:solidFill>
                  <a:srgbClr val="C00000"/>
                </a:solidFill>
              </a:rPr>
              <a:t>摘要</a:t>
            </a:r>
            <a:r>
              <a:rPr lang="en-US" altLang="zh-TW" dirty="0"/>
              <a:t>(Message Digest)</a:t>
            </a:r>
            <a:r>
              <a:rPr lang="zh-TW" altLang="en-US" dirty="0"/>
              <a:t>，再將訊息摘要經由傳送者的私密金鑰進行加密後，</a:t>
            </a:r>
            <a:r>
              <a:rPr lang="zh-TW" altLang="en-US" dirty="0" smtClean="0"/>
              <a:t>產生傳送</a:t>
            </a:r>
            <a:r>
              <a:rPr lang="zh-TW" altLang="en-US" dirty="0"/>
              <a:t>者的數位簽章</a:t>
            </a:r>
            <a:r>
              <a:rPr lang="zh-TW" altLang="en-US" dirty="0" smtClean="0"/>
              <a:t>。</a:t>
            </a:r>
            <a:endParaRPr lang="zh-TW" altLang="en-US" dirty="0"/>
          </a:p>
        </p:txBody>
      </p:sp>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69</a:t>
            </a:fld>
            <a:endParaRPr lang="en-US" altLang="zh-TW"/>
          </a:p>
        </p:txBody>
      </p:sp>
    </p:spTree>
    <p:extLst>
      <p:ext uri="{BB962C8B-B14F-4D97-AF65-F5344CB8AC3E}">
        <p14:creationId xmlns:p14="http://schemas.microsoft.com/office/powerpoint/2010/main" val="3039605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zh-TW" dirty="0" smtClean="0"/>
              <a:t>10-1-2 </a:t>
            </a:r>
            <a:r>
              <a:rPr lang="zh-TW" altLang="en-US" dirty="0" smtClean="0"/>
              <a:t>電子商務</a:t>
            </a:r>
            <a:r>
              <a:rPr lang="zh-TW" altLang="en-US" dirty="0"/>
              <a:t>的發展</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7</a:t>
            </a:fld>
            <a:endParaRPr lang="en-US" altLang="zh-TW"/>
          </a:p>
        </p:txBody>
      </p:sp>
      <p:pic>
        <p:nvPicPr>
          <p:cNvPr id="7" name="內容版面配置區 6"/>
          <p:cNvPicPr>
            <a:picLocks noGrp="1" noChangeAspect="1"/>
          </p:cNvPicPr>
          <p:nvPr>
            <p:ph idx="1"/>
          </p:nvPr>
        </p:nvPicPr>
        <p:blipFill>
          <a:blip r:embed="rId2"/>
          <a:stretch>
            <a:fillRect/>
          </a:stretch>
        </p:blipFill>
        <p:spPr>
          <a:xfrm>
            <a:off x="684213" y="1780801"/>
            <a:ext cx="7681912" cy="397108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接著</a:t>
            </a:r>
            <a:r>
              <a:rPr lang="zh-TW" altLang="en-US" dirty="0"/>
              <a:t>傳送者將文件與簽章同時傳給接收者，接收者利用傳送</a:t>
            </a:r>
            <a:r>
              <a:rPr lang="zh-TW" altLang="en-US" dirty="0" smtClean="0"/>
              <a:t>者的</a:t>
            </a:r>
            <a:r>
              <a:rPr lang="zh-TW" altLang="en-US" dirty="0"/>
              <a:t>公開金鑰對傳送者的數位簽章進行運算，將結果與傳送的訊息摘要進行比對，</a:t>
            </a:r>
            <a:r>
              <a:rPr lang="zh-TW" altLang="en-US" dirty="0" smtClean="0"/>
              <a:t>如果</a:t>
            </a:r>
            <a:r>
              <a:rPr lang="zh-TW" altLang="en-US" dirty="0"/>
              <a:t>相同則表示該文件是由傳送者所發出</a:t>
            </a:r>
            <a:r>
              <a:rPr lang="zh-TW" altLang="en-US" dirty="0" smtClean="0"/>
              <a:t>。</a:t>
            </a:r>
            <a:endParaRPr lang="zh-TW" altLang="en-US" dirty="0"/>
          </a:p>
        </p:txBody>
      </p:sp>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70</a:t>
            </a:fld>
            <a:endParaRPr lang="en-US" altLang="zh-TW"/>
          </a:p>
        </p:txBody>
      </p:sp>
    </p:spTree>
    <p:extLst>
      <p:ext uri="{BB962C8B-B14F-4D97-AF65-F5344CB8AC3E}">
        <p14:creationId xmlns:p14="http://schemas.microsoft.com/office/powerpoint/2010/main" val="961172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2038068"/>
            <a:ext cx="7681912" cy="3456552"/>
          </a:xfrm>
          <a:prstGeom prst="rect">
            <a:avLst/>
          </a:prstGeom>
        </p:spPr>
      </p:pic>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71</a:t>
            </a:fld>
            <a:endParaRPr lang="en-US" altLang="zh-TW"/>
          </a:p>
        </p:txBody>
      </p:sp>
    </p:spTree>
    <p:extLst>
      <p:ext uri="{BB962C8B-B14F-4D97-AF65-F5344CB8AC3E}">
        <p14:creationId xmlns:p14="http://schemas.microsoft.com/office/powerpoint/2010/main" val="2474575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數位簽章是由可信任的憑證管理機構</a:t>
            </a:r>
            <a:r>
              <a:rPr lang="en-US" altLang="zh-TW" dirty="0" smtClean="0"/>
              <a:t>(CA</a:t>
            </a:r>
            <a:r>
              <a:rPr lang="en-US" altLang="zh-TW" dirty="0"/>
              <a:t>) </a:t>
            </a:r>
            <a:r>
              <a:rPr lang="zh-TW" altLang="en-US" dirty="0"/>
              <a:t>所發行的</a:t>
            </a:r>
            <a:r>
              <a:rPr lang="zh-TW" altLang="en-US" dirty="0" smtClean="0"/>
              <a:t>身分識別</a:t>
            </a:r>
            <a:r>
              <a:rPr lang="zh-TW" altLang="en-US" dirty="0"/>
              <a:t>機制，主要是在電子環境中作為身分的辨別</a:t>
            </a:r>
            <a:r>
              <a:rPr lang="zh-TW" altLang="en-US" dirty="0" smtClean="0"/>
              <a:t>。數位</a:t>
            </a:r>
            <a:r>
              <a:rPr lang="zh-TW" altLang="en-US" dirty="0"/>
              <a:t>簽章必須能</a:t>
            </a:r>
            <a:r>
              <a:rPr lang="zh-TW" altLang="en-US" dirty="0" smtClean="0"/>
              <a:t>提供以下</a:t>
            </a:r>
            <a:r>
              <a:rPr lang="zh-TW" altLang="en-US" dirty="0"/>
              <a:t>四種資訊安全上的保障：</a:t>
            </a:r>
          </a:p>
        </p:txBody>
      </p:sp>
      <p:sp>
        <p:nvSpPr>
          <p:cNvPr id="3" name="標題 2"/>
          <p:cNvSpPr>
            <a:spLocks noGrp="1"/>
          </p:cNvSpPr>
          <p:nvPr>
            <p:ph type="title"/>
          </p:nvPr>
        </p:nvSpPr>
        <p:spPr/>
        <p:txBody>
          <a:bodyPr/>
          <a:lstStyle/>
          <a:p>
            <a:r>
              <a:rPr lang="en-US" altLang="zh-TW" dirty="0"/>
              <a:t>10-5-1 </a:t>
            </a:r>
            <a:r>
              <a:rPr lang="zh-TW" altLang="en-US" dirty="0"/>
              <a:t>資料加解密技術</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72</a:t>
            </a:fld>
            <a:endParaRPr lang="en-US" altLang="zh-TW"/>
          </a:p>
        </p:txBody>
      </p:sp>
      <p:graphicFrame>
        <p:nvGraphicFramePr>
          <p:cNvPr id="5" name="資料庫圖表 4"/>
          <p:cNvGraphicFramePr/>
          <p:nvPr>
            <p:extLst>
              <p:ext uri="{D42A27DB-BD31-4B8C-83A1-F6EECF244321}">
                <p14:modId xmlns:p14="http://schemas.microsoft.com/office/powerpoint/2010/main" val="3934670368"/>
              </p:ext>
            </p:extLst>
          </p:nvPr>
        </p:nvGraphicFramePr>
        <p:xfrm>
          <a:off x="971600" y="3645024"/>
          <a:ext cx="7344816" cy="2075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2919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idx="1"/>
          </p:nvPr>
        </p:nvSpPr>
        <p:spPr/>
        <p:txBody>
          <a:bodyPr/>
          <a:lstStyle/>
          <a:p>
            <a:pPr marL="0" indent="0" algn="ctr" eaLnBrk="1">
              <a:lnSpc>
                <a:spcPct val="90000"/>
              </a:lnSpc>
              <a:buNone/>
            </a:pPr>
            <a:r>
              <a:rPr lang="zh-TW" altLang="en-US" dirty="0" smtClean="0">
                <a:solidFill>
                  <a:srgbClr val="C00000"/>
                </a:solidFill>
              </a:rPr>
              <a:t>數位憑證</a:t>
            </a:r>
            <a:endParaRPr lang="en-US" altLang="zh-TW" dirty="0" smtClean="0">
              <a:solidFill>
                <a:srgbClr val="C00000"/>
              </a:solidFill>
            </a:endParaRPr>
          </a:p>
          <a:p>
            <a:pPr eaLnBrk="1">
              <a:lnSpc>
                <a:spcPct val="90000"/>
              </a:lnSpc>
            </a:pPr>
            <a:r>
              <a:rPr lang="zh-TW" altLang="en-US" dirty="0" smtClean="0"/>
              <a:t>如同網路身分證。</a:t>
            </a:r>
          </a:p>
          <a:p>
            <a:pPr eaLnBrk="1">
              <a:lnSpc>
                <a:spcPct val="90000"/>
              </a:lnSpc>
            </a:pPr>
            <a:r>
              <a:rPr lang="zh-TW" altLang="en-US" dirty="0" smtClean="0"/>
              <a:t>是由憑證管理機構</a:t>
            </a:r>
            <a:r>
              <a:rPr lang="en-US" altLang="zh-TW" dirty="0" smtClean="0"/>
              <a:t>(CA)</a:t>
            </a:r>
            <a:r>
              <a:rPr lang="zh-TW" altLang="en-US" dirty="0" smtClean="0"/>
              <a:t>利用公開金鑰密碼技術所核發的一組資料，用以提供網路身分證明的工具，可在網路上代表憑證持有人進行電子交易。</a:t>
            </a:r>
          </a:p>
          <a:p>
            <a:pPr eaLnBrk="1">
              <a:lnSpc>
                <a:spcPct val="90000"/>
              </a:lnSpc>
            </a:pPr>
            <a:r>
              <a:rPr lang="zh-TW" altLang="en-US" dirty="0" smtClean="0"/>
              <a:t>資料內容包含有憑證持有人的身分及公開金鑰、金鑰的有效期限、憑證管理機構及其數位簽章等訊息。</a:t>
            </a:r>
          </a:p>
        </p:txBody>
      </p:sp>
      <p:sp>
        <p:nvSpPr>
          <p:cNvPr id="38915" name="Rectangle 2"/>
          <p:cNvSpPr>
            <a:spLocks noGrp="1" noChangeArrowheads="1"/>
          </p:cNvSpPr>
          <p:nvPr>
            <p:ph type="title"/>
          </p:nvPr>
        </p:nvSpPr>
        <p:spPr/>
        <p:txBody>
          <a:bodyPr/>
          <a:lstStyle/>
          <a:p>
            <a:r>
              <a:rPr lang="en-US" altLang="zh-TW" dirty="0"/>
              <a:t>10-5-1 </a:t>
            </a:r>
            <a:r>
              <a:rPr lang="zh-TW" altLang="en-US" dirty="0"/>
              <a:t>資料加解密技術</a:t>
            </a:r>
            <a:endParaRPr lang="zh-TW" altLang="en-US"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73</a:t>
            </a:fld>
            <a:endParaRPr lang="en-US" altLang="zh-TW"/>
          </a:p>
        </p:txBody>
      </p:sp>
    </p:spTree>
    <p:extLst>
      <p:ext uri="{BB962C8B-B14F-4D97-AF65-F5344CB8AC3E}">
        <p14:creationId xmlns:p14="http://schemas.microsoft.com/office/powerpoint/2010/main" val="1460606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p:cNvSpPr>
            <a:spLocks noGrp="1" noChangeArrowheads="1"/>
          </p:cNvSpPr>
          <p:nvPr>
            <p:ph idx="1"/>
          </p:nvPr>
        </p:nvSpPr>
        <p:spPr/>
        <p:txBody>
          <a:bodyPr/>
          <a:lstStyle/>
          <a:p>
            <a:pPr marL="0" indent="0" algn="ctr" eaLnBrk="1">
              <a:buNone/>
            </a:pPr>
            <a:r>
              <a:rPr lang="zh-TW" altLang="en-US" dirty="0">
                <a:solidFill>
                  <a:srgbClr val="C00000"/>
                </a:solidFill>
              </a:rPr>
              <a:t>安全通道層</a:t>
            </a:r>
            <a:r>
              <a:rPr lang="en-US" altLang="zh-TW" dirty="0">
                <a:solidFill>
                  <a:srgbClr val="C00000"/>
                </a:solidFill>
              </a:rPr>
              <a:t>(Secure Sockets Layer , SSL</a:t>
            </a:r>
            <a:r>
              <a:rPr lang="en-US" altLang="zh-TW" dirty="0" smtClean="0">
                <a:solidFill>
                  <a:srgbClr val="C00000"/>
                </a:solidFill>
              </a:rPr>
              <a:t>)</a:t>
            </a:r>
          </a:p>
          <a:p>
            <a:pPr eaLnBrk="1"/>
            <a:r>
              <a:rPr lang="zh-TW" altLang="en-US" dirty="0" smtClean="0"/>
              <a:t>介於</a:t>
            </a:r>
            <a:r>
              <a:rPr lang="en-US" altLang="zh-TW" dirty="0" smtClean="0"/>
              <a:t>HTTP</a:t>
            </a:r>
            <a:r>
              <a:rPr lang="zh-TW" altLang="en-US" dirty="0" smtClean="0"/>
              <a:t>和</a:t>
            </a:r>
            <a:r>
              <a:rPr lang="en-US" altLang="zh-TW" dirty="0" smtClean="0"/>
              <a:t>TCP</a:t>
            </a:r>
            <a:r>
              <a:rPr lang="zh-TW" altLang="en-US" dirty="0" smtClean="0"/>
              <a:t>之間，在瀏覽器和伺服器之間建立加密的連接，確保資料能夠安全地傳輸。</a:t>
            </a:r>
          </a:p>
          <a:p>
            <a:pPr eaLnBrk="1"/>
            <a:r>
              <a:rPr lang="zh-TW" altLang="en-US" dirty="0" smtClean="0"/>
              <a:t>有採用</a:t>
            </a:r>
            <a:r>
              <a:rPr lang="en-US" altLang="zh-TW" dirty="0" smtClean="0"/>
              <a:t>SSL</a:t>
            </a:r>
            <a:r>
              <a:rPr lang="zh-TW" altLang="en-US" dirty="0" smtClean="0"/>
              <a:t>安全機制的網站，該網站位址都是以</a:t>
            </a:r>
            <a:r>
              <a:rPr lang="zh-TW" altLang="en-US" dirty="0" smtClean="0">
                <a:solidFill>
                  <a:srgbClr val="C00000"/>
                </a:solidFill>
              </a:rPr>
              <a:t>「</a:t>
            </a:r>
            <a:r>
              <a:rPr lang="en-US" altLang="zh-TW" dirty="0" smtClean="0">
                <a:solidFill>
                  <a:srgbClr val="C00000"/>
                </a:solidFill>
              </a:rPr>
              <a:t>https</a:t>
            </a:r>
            <a:r>
              <a:rPr lang="zh-TW" altLang="en-US" dirty="0" smtClean="0">
                <a:solidFill>
                  <a:srgbClr val="C00000"/>
                </a:solidFill>
              </a:rPr>
              <a:t>」</a:t>
            </a:r>
            <a:r>
              <a:rPr lang="zh-TW" altLang="en-US" dirty="0" smtClean="0"/>
              <a:t>為開頭，且在網址列右邊，會有個已鎖上的小鎖圖案，表示</a:t>
            </a:r>
            <a:r>
              <a:rPr lang="en-US" altLang="zh-TW" dirty="0" smtClean="0"/>
              <a:t>SSL</a:t>
            </a:r>
            <a:r>
              <a:rPr lang="zh-TW" altLang="en-US" dirty="0" smtClean="0"/>
              <a:t>保密機制已啟動。</a:t>
            </a:r>
          </a:p>
        </p:txBody>
      </p:sp>
      <p:sp>
        <p:nvSpPr>
          <p:cNvPr id="44035" name="Rectangle 2"/>
          <p:cNvSpPr>
            <a:spLocks noGrp="1" noChangeArrowheads="1"/>
          </p:cNvSpPr>
          <p:nvPr>
            <p:ph type="title"/>
          </p:nvPr>
        </p:nvSpPr>
        <p:spPr/>
        <p:txBody>
          <a:bodyPr/>
          <a:lstStyle/>
          <a:p>
            <a:pPr eaLnBrk="1" hangingPunct="1"/>
            <a:r>
              <a:rPr lang="en-US" altLang="en-US" dirty="0" smtClean="0"/>
              <a:t>10-5-2 SSL</a:t>
            </a:r>
            <a:endParaRPr lang="en-US" altLang="zh-TW"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74</a:t>
            </a:fld>
            <a:endParaRPr lang="en-US" altLang="zh-TW"/>
          </a:p>
        </p:txBody>
      </p:sp>
    </p:spTree>
    <p:extLst>
      <p:ext uri="{BB962C8B-B14F-4D97-AF65-F5344CB8AC3E}">
        <p14:creationId xmlns:p14="http://schemas.microsoft.com/office/powerpoint/2010/main" val="650063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1887448"/>
            <a:ext cx="7681912" cy="3757791"/>
          </a:xfrm>
          <a:prstGeom prst="rect">
            <a:avLst/>
          </a:prstGeom>
        </p:spPr>
      </p:pic>
      <p:sp>
        <p:nvSpPr>
          <p:cNvPr id="3" name="標題 2"/>
          <p:cNvSpPr>
            <a:spLocks noGrp="1"/>
          </p:cNvSpPr>
          <p:nvPr>
            <p:ph type="title"/>
          </p:nvPr>
        </p:nvSpPr>
        <p:spPr/>
        <p:txBody>
          <a:bodyPr/>
          <a:lstStyle/>
          <a:p>
            <a:r>
              <a:rPr lang="en-US" altLang="en-US" dirty="0"/>
              <a:t>10-5-2 SSL</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75</a:t>
            </a:fld>
            <a:endParaRPr lang="en-US" altLang="zh-TW"/>
          </a:p>
        </p:txBody>
      </p:sp>
    </p:spTree>
    <p:extLst>
      <p:ext uri="{BB962C8B-B14F-4D97-AF65-F5344CB8AC3E}">
        <p14:creationId xmlns:p14="http://schemas.microsoft.com/office/powerpoint/2010/main" val="1512288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p:nvPr>
        </p:nvSpPr>
        <p:spPr/>
        <p:txBody>
          <a:bodyPr/>
          <a:lstStyle/>
          <a:p>
            <a:pPr eaLnBrk="1"/>
            <a:r>
              <a:rPr lang="en-US" altLang="zh-TW" smtClean="0"/>
              <a:t>SSL</a:t>
            </a:r>
            <a:r>
              <a:rPr lang="zh-TW" altLang="en-US" smtClean="0"/>
              <a:t>安全通道的建立方式</a:t>
            </a:r>
          </a:p>
        </p:txBody>
      </p:sp>
      <p:sp>
        <p:nvSpPr>
          <p:cNvPr id="46083" name="Rectangle 2"/>
          <p:cNvSpPr>
            <a:spLocks noGrp="1" noChangeArrowheads="1"/>
          </p:cNvSpPr>
          <p:nvPr>
            <p:ph type="title"/>
          </p:nvPr>
        </p:nvSpPr>
        <p:spPr/>
        <p:txBody>
          <a:bodyPr/>
          <a:lstStyle/>
          <a:p>
            <a:r>
              <a:rPr lang="en-US" altLang="en-US" dirty="0"/>
              <a:t>10-5-2 SSL</a:t>
            </a:r>
            <a:endParaRPr lang="en-US" altLang="zh-TW"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76</a:t>
            </a:fld>
            <a:endParaRPr lang="en-US" altLang="zh-TW"/>
          </a:p>
        </p:txBody>
      </p:sp>
      <p:pic>
        <p:nvPicPr>
          <p:cNvPr id="4" name="圖片 3"/>
          <p:cNvPicPr>
            <a:picLocks noChangeAspect="1"/>
          </p:cNvPicPr>
          <p:nvPr/>
        </p:nvPicPr>
        <p:blipFill>
          <a:blip r:embed="rId2"/>
          <a:stretch>
            <a:fillRect/>
          </a:stretch>
        </p:blipFill>
        <p:spPr>
          <a:xfrm>
            <a:off x="609607" y="2204864"/>
            <a:ext cx="7757154" cy="2282240"/>
          </a:xfrm>
          <a:prstGeom prst="rect">
            <a:avLst/>
          </a:prstGeom>
        </p:spPr>
      </p:pic>
    </p:spTree>
    <p:extLst>
      <p:ext uri="{BB962C8B-B14F-4D97-AF65-F5344CB8AC3E}">
        <p14:creationId xmlns:p14="http://schemas.microsoft.com/office/powerpoint/2010/main" val="1217857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3"/>
          <p:cNvSpPr>
            <a:spLocks noGrp="1" noChangeArrowheads="1"/>
          </p:cNvSpPr>
          <p:nvPr>
            <p:ph idx="1"/>
          </p:nvPr>
        </p:nvSpPr>
        <p:spPr/>
        <p:txBody>
          <a:bodyPr/>
          <a:lstStyle/>
          <a:p>
            <a:pPr eaLnBrk="1"/>
            <a:r>
              <a:rPr lang="en-US" altLang="zh-TW" smtClean="0"/>
              <a:t>SSL</a:t>
            </a:r>
            <a:r>
              <a:rPr lang="zh-TW" altLang="en-US" smtClean="0"/>
              <a:t>系統架構</a:t>
            </a:r>
          </a:p>
        </p:txBody>
      </p:sp>
      <p:sp>
        <p:nvSpPr>
          <p:cNvPr id="47107" name="Rectangle 2"/>
          <p:cNvSpPr>
            <a:spLocks noGrp="1" noChangeArrowheads="1"/>
          </p:cNvSpPr>
          <p:nvPr>
            <p:ph type="title"/>
          </p:nvPr>
        </p:nvSpPr>
        <p:spPr/>
        <p:txBody>
          <a:bodyPr/>
          <a:lstStyle/>
          <a:p>
            <a:r>
              <a:rPr lang="en-US" altLang="en-US" dirty="0"/>
              <a:t>10-5-2 SSL</a:t>
            </a:r>
            <a:endParaRPr lang="en-US" altLang="zh-TW"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77</a:t>
            </a:fld>
            <a:endParaRPr lang="en-US" altLang="zh-TW"/>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5656" y="1916832"/>
            <a:ext cx="5832648" cy="4435429"/>
          </a:xfrm>
          <a:prstGeom prst="rect">
            <a:avLst/>
          </a:prstGeom>
        </p:spPr>
      </p:pic>
    </p:spTree>
    <p:extLst>
      <p:ext uri="{BB962C8B-B14F-4D97-AF65-F5344CB8AC3E}">
        <p14:creationId xmlns:p14="http://schemas.microsoft.com/office/powerpoint/2010/main" val="542261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idx="1"/>
          </p:nvPr>
        </p:nvSpPr>
        <p:spPr>
          <a:xfrm>
            <a:off x="457200" y="1412875"/>
            <a:ext cx="8362950" cy="4895850"/>
          </a:xfrm>
        </p:spPr>
        <p:txBody>
          <a:bodyPr>
            <a:normAutofit/>
          </a:bodyPr>
          <a:lstStyle/>
          <a:p>
            <a:r>
              <a:rPr lang="zh-TW" altLang="en-US" dirty="0" smtClean="0"/>
              <a:t>為了</a:t>
            </a:r>
            <a:r>
              <a:rPr lang="zh-TW" altLang="en-US" dirty="0"/>
              <a:t>達到交易安全，</a:t>
            </a:r>
            <a:r>
              <a:rPr lang="en-US" altLang="zh-TW" dirty="0"/>
              <a:t>VISA</a:t>
            </a:r>
            <a:r>
              <a:rPr lang="zh-TW" altLang="en-US" dirty="0"/>
              <a:t>、</a:t>
            </a:r>
            <a:r>
              <a:rPr lang="en-US" altLang="zh-TW" dirty="0"/>
              <a:t>Master Card</a:t>
            </a:r>
            <a:r>
              <a:rPr lang="zh-TW" altLang="en-US" dirty="0"/>
              <a:t>、</a:t>
            </a:r>
            <a:r>
              <a:rPr lang="en-US" altLang="zh-TW" dirty="0"/>
              <a:t>IBM</a:t>
            </a:r>
            <a:r>
              <a:rPr lang="zh-TW" altLang="en-US" dirty="0"/>
              <a:t>、</a:t>
            </a:r>
            <a:r>
              <a:rPr lang="en-US" altLang="zh-TW" dirty="0"/>
              <a:t>HP</a:t>
            </a:r>
            <a:r>
              <a:rPr lang="zh-TW" altLang="en-US" dirty="0"/>
              <a:t>、</a:t>
            </a:r>
            <a:r>
              <a:rPr lang="en-US" altLang="zh-TW" dirty="0"/>
              <a:t>Microsoft</a:t>
            </a:r>
            <a:r>
              <a:rPr lang="zh-TW" altLang="en-US" dirty="0"/>
              <a:t>等公司，</a:t>
            </a:r>
            <a:r>
              <a:rPr lang="zh-TW" altLang="en-US" dirty="0" smtClean="0"/>
              <a:t>於</a:t>
            </a:r>
            <a:r>
              <a:rPr lang="en-US" altLang="zh-TW" dirty="0" smtClean="0"/>
              <a:t>1996</a:t>
            </a:r>
            <a:r>
              <a:rPr lang="zh-TW" altLang="en-US" dirty="0"/>
              <a:t>年</a:t>
            </a:r>
            <a:r>
              <a:rPr lang="en-US" altLang="zh-TW" dirty="0"/>
              <a:t>2</a:t>
            </a:r>
            <a:r>
              <a:rPr lang="zh-TW" altLang="en-US" dirty="0"/>
              <a:t>月共同制定了</a:t>
            </a:r>
            <a:r>
              <a:rPr lang="zh-TW" altLang="en-US" dirty="0">
                <a:solidFill>
                  <a:srgbClr val="C00000"/>
                </a:solidFill>
              </a:rPr>
              <a:t>安全電子交易標準</a:t>
            </a:r>
            <a:r>
              <a:rPr lang="en-US" altLang="zh-TW" dirty="0">
                <a:solidFill>
                  <a:srgbClr val="C00000"/>
                </a:solidFill>
              </a:rPr>
              <a:t>(Secure Electronic Transaction, SET)</a:t>
            </a:r>
            <a:r>
              <a:rPr lang="zh-TW" altLang="en-US" dirty="0"/>
              <a:t>，它</a:t>
            </a:r>
            <a:r>
              <a:rPr lang="zh-TW" altLang="en-US" dirty="0" smtClean="0"/>
              <a:t>是一種</a:t>
            </a:r>
            <a:r>
              <a:rPr lang="zh-TW" altLang="en-US" dirty="0"/>
              <a:t>應用於網際網路上，以信用卡付款的電子付款系統規範，</a:t>
            </a:r>
            <a:r>
              <a:rPr lang="en-US" altLang="zh-TW" dirty="0"/>
              <a:t>SET</a:t>
            </a:r>
            <a:r>
              <a:rPr lang="zh-TW" altLang="en-US" dirty="0"/>
              <a:t>主要是希望能</a:t>
            </a:r>
            <a:r>
              <a:rPr lang="zh-TW" altLang="en-US" dirty="0" smtClean="0"/>
              <a:t>確保</a:t>
            </a:r>
            <a:r>
              <a:rPr lang="zh-TW" altLang="en-US" dirty="0"/>
              <a:t>網路上信用卡交易的安全性</a:t>
            </a:r>
            <a:r>
              <a:rPr lang="zh-TW" altLang="en-US" dirty="0" smtClean="0"/>
              <a:t>。</a:t>
            </a:r>
            <a:endParaRPr lang="en-US" altLang="zh-TW" dirty="0" smtClean="0"/>
          </a:p>
        </p:txBody>
      </p:sp>
      <p:sp>
        <p:nvSpPr>
          <p:cNvPr id="48131" name="Rectangle 2"/>
          <p:cNvSpPr>
            <a:spLocks noGrp="1" noChangeArrowheads="1"/>
          </p:cNvSpPr>
          <p:nvPr>
            <p:ph type="title"/>
          </p:nvPr>
        </p:nvSpPr>
        <p:spPr/>
        <p:txBody>
          <a:bodyPr/>
          <a:lstStyle/>
          <a:p>
            <a:pPr eaLnBrk="1" hangingPunct="1"/>
            <a:r>
              <a:rPr lang="en-US" altLang="en-US" dirty="0" smtClean="0"/>
              <a:t>10-5-3 SET</a:t>
            </a:r>
            <a:endParaRPr lang="en-US" altLang="zh-TW"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78</a:t>
            </a:fld>
            <a:endParaRPr lang="en-US" altLang="zh-TW"/>
          </a:p>
        </p:txBody>
      </p:sp>
    </p:spTree>
    <p:extLst>
      <p:ext uri="{BB962C8B-B14F-4D97-AF65-F5344CB8AC3E}">
        <p14:creationId xmlns:p14="http://schemas.microsoft.com/office/powerpoint/2010/main" val="2529685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Grp="1" noChangeArrowheads="1"/>
          </p:cNvSpPr>
          <p:nvPr>
            <p:ph idx="1"/>
          </p:nvPr>
        </p:nvSpPr>
        <p:spPr/>
        <p:txBody>
          <a:bodyPr/>
          <a:lstStyle/>
          <a:p>
            <a:pPr eaLnBrk="1"/>
            <a:r>
              <a:rPr lang="en-US" altLang="zh-TW" dirty="0" smtClean="0"/>
              <a:t>SET</a:t>
            </a:r>
            <a:r>
              <a:rPr lang="zh-TW" altLang="en-US" dirty="0" smtClean="0"/>
              <a:t>架構</a:t>
            </a:r>
          </a:p>
        </p:txBody>
      </p:sp>
      <p:sp>
        <p:nvSpPr>
          <p:cNvPr id="49155" name="Rectangle 2"/>
          <p:cNvSpPr>
            <a:spLocks noGrp="1" noChangeArrowheads="1"/>
          </p:cNvSpPr>
          <p:nvPr>
            <p:ph type="title"/>
          </p:nvPr>
        </p:nvSpPr>
        <p:spPr/>
        <p:txBody>
          <a:bodyPr/>
          <a:lstStyle/>
          <a:p>
            <a:r>
              <a:rPr lang="en-US" altLang="en-US" dirty="0"/>
              <a:t>10-5-3 SET</a:t>
            </a:r>
            <a:endParaRPr lang="en-US" altLang="zh-TW" dirty="0" smtClean="0"/>
          </a:p>
        </p:txBody>
      </p:sp>
      <p:graphicFrame>
        <p:nvGraphicFramePr>
          <p:cNvPr id="6" name="資料庫圖表 5"/>
          <p:cNvGraphicFramePr/>
          <p:nvPr>
            <p:extLst>
              <p:ext uri="{D42A27DB-BD31-4B8C-83A1-F6EECF244321}">
                <p14:modId xmlns:p14="http://schemas.microsoft.com/office/powerpoint/2010/main" val="1919975459"/>
              </p:ext>
            </p:extLst>
          </p:nvPr>
        </p:nvGraphicFramePr>
        <p:xfrm>
          <a:off x="971600" y="1844823"/>
          <a:ext cx="7488832" cy="4463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79</a:t>
            </a:fld>
            <a:endParaRPr lang="en-US" altLang="zh-TW"/>
          </a:p>
        </p:txBody>
      </p:sp>
    </p:spTree>
    <p:extLst>
      <p:ext uri="{BB962C8B-B14F-4D97-AF65-F5344CB8AC3E}">
        <p14:creationId xmlns:p14="http://schemas.microsoft.com/office/powerpoint/2010/main" val="3801486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en-US" dirty="0" smtClean="0"/>
              <a:t>10-1-3 </a:t>
            </a:r>
            <a:r>
              <a:rPr lang="en-US" altLang="en-US" dirty="0" err="1" smtClean="0"/>
              <a:t>電子商務的優勢</a:t>
            </a:r>
            <a:endParaRPr lang="zh-TW" altLang="en-US" dirty="0" smtClean="0"/>
          </a:p>
        </p:txBody>
      </p:sp>
      <p:graphicFrame>
        <p:nvGraphicFramePr>
          <p:cNvPr id="2" name="資料庫圖表 1"/>
          <p:cNvGraphicFramePr/>
          <p:nvPr>
            <p:extLst>
              <p:ext uri="{D42A27DB-BD31-4B8C-83A1-F6EECF244321}">
                <p14:modId xmlns:p14="http://schemas.microsoft.com/office/powerpoint/2010/main" val="479706603"/>
              </p:ext>
            </p:extLst>
          </p:nvPr>
        </p:nvGraphicFramePr>
        <p:xfrm>
          <a:off x="457200" y="1268760"/>
          <a:ext cx="8229600" cy="5039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p:cNvSpPr>
            <a:spLocks noGrp="1"/>
          </p:cNvSpPr>
          <p:nvPr>
            <p:ph type="sldNum" sz="quarter" idx="10"/>
          </p:nvPr>
        </p:nvSpPr>
        <p:spPr/>
        <p:txBody>
          <a:bodyPr/>
          <a:lstStyle/>
          <a:p>
            <a:pPr>
              <a:defRPr/>
            </a:pPr>
            <a:fld id="{6CC2834A-24C2-42CA-BCD6-CB5AA28BF97B}" type="slidenum">
              <a:rPr lang="en-US" altLang="zh-TW" smtClean="0"/>
              <a:pPr>
                <a:defRPr/>
              </a:pPr>
              <a:t>8</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r>
              <a:rPr lang="en-US" altLang="en-US" dirty="0"/>
              <a:t>10-5-3 SET</a:t>
            </a:r>
            <a:endParaRPr lang="en-US" altLang="zh-TW" dirty="0" smtClean="0"/>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80</a:t>
            </a:fld>
            <a:endParaRPr lang="en-US" altLang="zh-TW"/>
          </a:p>
        </p:txBody>
      </p:sp>
      <p:pic>
        <p:nvPicPr>
          <p:cNvPr id="4" name="內容版面配置區 3"/>
          <p:cNvPicPr>
            <a:picLocks noGrp="1" noChangeAspect="1"/>
          </p:cNvPicPr>
          <p:nvPr>
            <p:ph idx="1"/>
          </p:nvPr>
        </p:nvPicPr>
        <p:blipFill>
          <a:blip r:embed="rId2"/>
          <a:stretch>
            <a:fillRect/>
          </a:stretch>
        </p:blipFill>
        <p:spPr>
          <a:xfrm>
            <a:off x="1570779" y="1295400"/>
            <a:ext cx="5908779" cy="4941888"/>
          </a:xfrm>
          <a:prstGeom prst="rect">
            <a:avLst/>
          </a:prstGeom>
        </p:spPr>
      </p:pic>
    </p:spTree>
    <p:extLst>
      <p:ext uri="{BB962C8B-B14F-4D97-AF65-F5344CB8AC3E}">
        <p14:creationId xmlns:p14="http://schemas.microsoft.com/office/powerpoint/2010/main" val="1591985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20000"/>
          </a:bodyPr>
          <a:lstStyle/>
          <a:p>
            <a:pPr marL="0" indent="0" algn="ctr">
              <a:buNone/>
            </a:pPr>
            <a:r>
              <a:rPr lang="zh-TW" altLang="en-US" dirty="0">
                <a:solidFill>
                  <a:srgbClr val="C00000"/>
                </a:solidFill>
              </a:rPr>
              <a:t>電子錢包</a:t>
            </a:r>
            <a:r>
              <a:rPr lang="en-US" altLang="zh-TW" dirty="0">
                <a:solidFill>
                  <a:srgbClr val="C00000"/>
                </a:solidFill>
              </a:rPr>
              <a:t>(Electronic Wallet</a:t>
            </a:r>
            <a:r>
              <a:rPr lang="en-US" altLang="zh-TW" dirty="0" smtClean="0">
                <a:solidFill>
                  <a:srgbClr val="C00000"/>
                </a:solidFill>
              </a:rPr>
              <a:t>)</a:t>
            </a:r>
          </a:p>
          <a:p>
            <a:r>
              <a:rPr lang="zh-TW" altLang="en-US" dirty="0" smtClean="0"/>
              <a:t>是</a:t>
            </a:r>
            <a:r>
              <a:rPr lang="zh-TW" altLang="en-US" dirty="0"/>
              <a:t>一種裝設在消費者端，用以進行</a:t>
            </a:r>
            <a:r>
              <a:rPr lang="en-US" altLang="zh-TW" dirty="0"/>
              <a:t>SET</a:t>
            </a:r>
            <a:r>
              <a:rPr lang="zh-TW" altLang="en-US" dirty="0"/>
              <a:t>安全交易</a:t>
            </a:r>
            <a:r>
              <a:rPr lang="zh-TW" altLang="en-US" dirty="0" smtClean="0"/>
              <a:t>的軟體</a:t>
            </a:r>
            <a:r>
              <a:rPr lang="zh-TW" altLang="en-US" dirty="0"/>
              <a:t>，使用者必須持有實體信用卡，才能向信用卡發卡銀行申請電子錢包</a:t>
            </a:r>
            <a:r>
              <a:rPr lang="zh-TW" altLang="en-US" dirty="0" smtClean="0"/>
              <a:t>。</a:t>
            </a:r>
            <a:endParaRPr lang="en-US" altLang="zh-TW" dirty="0" smtClean="0"/>
          </a:p>
          <a:p>
            <a:r>
              <a:rPr lang="zh-TW" altLang="en-US" dirty="0" smtClean="0"/>
              <a:t>電子錢包</a:t>
            </a:r>
            <a:r>
              <a:rPr lang="zh-TW" altLang="en-US" dirty="0"/>
              <a:t>中儲存了持卡人的信用卡號、數位憑證、信用卡有效期限等個人資料。當進行</a:t>
            </a:r>
            <a:r>
              <a:rPr lang="zh-TW" altLang="en-US" dirty="0" smtClean="0"/>
              <a:t>網路</a:t>
            </a:r>
            <a:r>
              <a:rPr lang="zh-TW" altLang="en-US" dirty="0"/>
              <a:t>交易時，它會將持卡者的信用資料加密後，傳送至網路商店的伺服器，網路</a:t>
            </a:r>
            <a:r>
              <a:rPr lang="zh-TW" altLang="en-US" dirty="0" smtClean="0"/>
              <a:t>商店伺服器</a:t>
            </a:r>
            <a:r>
              <a:rPr lang="zh-TW" altLang="en-US" dirty="0"/>
              <a:t>只能看到消費者選購物品的資訊，只有發卡銀行在處理帳務時才能夠看</a:t>
            </a:r>
            <a:r>
              <a:rPr lang="zh-TW" altLang="en-US" dirty="0" smtClean="0"/>
              <a:t>得到消費者</a:t>
            </a:r>
            <a:r>
              <a:rPr lang="zh-TW" altLang="en-US" dirty="0"/>
              <a:t>信用卡資料，可避免相關信用資料遭商家外洩或盜用等風險。</a:t>
            </a:r>
          </a:p>
        </p:txBody>
      </p:sp>
      <p:sp>
        <p:nvSpPr>
          <p:cNvPr id="3" name="標題 2"/>
          <p:cNvSpPr>
            <a:spLocks noGrp="1"/>
          </p:cNvSpPr>
          <p:nvPr>
            <p:ph type="title"/>
          </p:nvPr>
        </p:nvSpPr>
        <p:spPr/>
        <p:txBody>
          <a:bodyPr/>
          <a:lstStyle/>
          <a:p>
            <a:r>
              <a:rPr lang="en-US" altLang="en-US" dirty="0"/>
              <a:t>10-5-3 SET</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81</a:t>
            </a:fld>
            <a:endParaRPr lang="en-US" altLang="zh-TW"/>
          </a:p>
        </p:txBody>
      </p:sp>
    </p:spTree>
    <p:extLst>
      <p:ext uri="{BB962C8B-B14F-4D97-AF65-F5344CB8AC3E}">
        <p14:creationId xmlns:p14="http://schemas.microsoft.com/office/powerpoint/2010/main" val="1024087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zh-TW" altLang="en-US" dirty="0">
                <a:solidFill>
                  <a:srgbClr val="C00000"/>
                </a:solidFill>
              </a:rPr>
              <a:t>商店端伺服器</a:t>
            </a:r>
          </a:p>
          <a:p>
            <a:r>
              <a:rPr lang="zh-TW" altLang="en-US" dirty="0"/>
              <a:t>網路商店向信用卡收單銀行簽約後，須取得電子憑證，同時建構符合</a:t>
            </a:r>
            <a:r>
              <a:rPr lang="en-US" altLang="zh-TW" dirty="0"/>
              <a:t>SET</a:t>
            </a:r>
            <a:r>
              <a:rPr lang="zh-TW" altLang="en-US" dirty="0" smtClean="0"/>
              <a:t>交易程序</a:t>
            </a:r>
            <a:r>
              <a:rPr lang="zh-TW" altLang="en-US" dirty="0"/>
              <a:t>標準的商店端伺服器</a:t>
            </a:r>
            <a:r>
              <a:rPr lang="en-US" altLang="zh-TW" dirty="0"/>
              <a:t>(Merchant Server)</a:t>
            </a:r>
            <a:r>
              <a:rPr lang="zh-TW" altLang="en-US" dirty="0"/>
              <a:t>相關軟硬體，才能成為</a:t>
            </a:r>
            <a:r>
              <a:rPr lang="en-US" altLang="zh-TW" dirty="0"/>
              <a:t>SET</a:t>
            </a:r>
            <a:r>
              <a:rPr lang="zh-TW" altLang="en-US" dirty="0"/>
              <a:t>電子付款</a:t>
            </a:r>
            <a:r>
              <a:rPr lang="zh-TW" altLang="en-US" dirty="0" smtClean="0"/>
              <a:t>的特約</a:t>
            </a:r>
            <a:r>
              <a:rPr lang="zh-TW" altLang="en-US" dirty="0"/>
              <a:t>商店</a:t>
            </a:r>
            <a:r>
              <a:rPr lang="zh-TW" altLang="en-US" dirty="0" smtClean="0"/>
              <a:t>。</a:t>
            </a:r>
            <a:endParaRPr lang="en-US" altLang="zh-TW" dirty="0" smtClean="0"/>
          </a:p>
          <a:p>
            <a:r>
              <a:rPr lang="zh-TW" altLang="en-US" dirty="0" smtClean="0"/>
              <a:t>進行</a:t>
            </a:r>
            <a:r>
              <a:rPr lang="zh-TW" altLang="en-US" dirty="0"/>
              <a:t>交易時，所有刷卡交易以即時連線的方式進行信用卡的授權及</a:t>
            </a:r>
            <a:r>
              <a:rPr lang="zh-TW" altLang="en-US" dirty="0" smtClean="0"/>
              <a:t>消費清算</a:t>
            </a:r>
            <a:r>
              <a:rPr lang="zh-TW" altLang="en-US" dirty="0"/>
              <a:t>，保障買賣雙方的權益。</a:t>
            </a:r>
          </a:p>
        </p:txBody>
      </p:sp>
      <p:sp>
        <p:nvSpPr>
          <p:cNvPr id="3" name="標題 2"/>
          <p:cNvSpPr>
            <a:spLocks noGrp="1"/>
          </p:cNvSpPr>
          <p:nvPr>
            <p:ph type="title"/>
          </p:nvPr>
        </p:nvSpPr>
        <p:spPr/>
        <p:txBody>
          <a:bodyPr/>
          <a:lstStyle/>
          <a:p>
            <a:r>
              <a:rPr lang="en-US" altLang="en-US" dirty="0"/>
              <a:t>10-5-3 SET</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82</a:t>
            </a:fld>
            <a:endParaRPr lang="en-US" altLang="zh-TW"/>
          </a:p>
        </p:txBody>
      </p:sp>
    </p:spTree>
    <p:extLst>
      <p:ext uri="{BB962C8B-B14F-4D97-AF65-F5344CB8AC3E}">
        <p14:creationId xmlns:p14="http://schemas.microsoft.com/office/powerpoint/2010/main" val="884543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smtClean="0">
                <a:solidFill>
                  <a:srgbClr val="C00000"/>
                </a:solidFill>
              </a:rPr>
              <a:t>付款</a:t>
            </a:r>
            <a:r>
              <a:rPr lang="zh-TW" altLang="en-US" dirty="0">
                <a:solidFill>
                  <a:srgbClr val="C00000"/>
                </a:solidFill>
              </a:rPr>
              <a:t>閘道</a:t>
            </a:r>
            <a:r>
              <a:rPr lang="en-US" altLang="zh-TW" dirty="0">
                <a:solidFill>
                  <a:srgbClr val="C00000"/>
                </a:solidFill>
              </a:rPr>
              <a:t>(Payment Gateway</a:t>
            </a:r>
            <a:r>
              <a:rPr lang="en-US" altLang="zh-TW" dirty="0" smtClean="0">
                <a:solidFill>
                  <a:srgbClr val="C00000"/>
                </a:solidFill>
              </a:rPr>
              <a:t>)</a:t>
            </a:r>
          </a:p>
          <a:p>
            <a:r>
              <a:rPr lang="zh-TW" altLang="en-US" dirty="0" smtClean="0"/>
              <a:t>是</a:t>
            </a:r>
            <a:r>
              <a:rPr lang="zh-TW" altLang="en-US" dirty="0"/>
              <a:t>裝設在收單銀行伺服器上的軟體，負責處理</a:t>
            </a:r>
            <a:r>
              <a:rPr lang="zh-TW" altLang="en-US" dirty="0" smtClean="0"/>
              <a:t>特約商店</a:t>
            </a:r>
            <a:r>
              <a:rPr lang="zh-TW" altLang="en-US" dirty="0"/>
              <a:t>線上刷卡付款的消費授權確認與請款清算作業，並將商店端伺服器送來的</a:t>
            </a:r>
            <a:r>
              <a:rPr lang="zh-TW" altLang="en-US" dirty="0" smtClean="0"/>
              <a:t>訊息轉換</a:t>
            </a:r>
            <a:r>
              <a:rPr lang="zh-TW" altLang="en-US" dirty="0"/>
              <a:t>為收單銀行處理信用卡授權交易時的訊息格式，以便進行後續處理</a:t>
            </a:r>
            <a:r>
              <a:rPr lang="zh-TW" altLang="en-US" dirty="0" smtClean="0"/>
              <a:t>。</a:t>
            </a:r>
            <a:endParaRPr lang="en-US" altLang="zh-TW" dirty="0" smtClean="0"/>
          </a:p>
        </p:txBody>
      </p:sp>
      <p:sp>
        <p:nvSpPr>
          <p:cNvPr id="3" name="標題 2"/>
          <p:cNvSpPr>
            <a:spLocks noGrp="1"/>
          </p:cNvSpPr>
          <p:nvPr>
            <p:ph type="title"/>
          </p:nvPr>
        </p:nvSpPr>
        <p:spPr/>
        <p:txBody>
          <a:bodyPr/>
          <a:lstStyle/>
          <a:p>
            <a:r>
              <a:rPr lang="en-US" altLang="en-US" dirty="0"/>
              <a:t>10-5-3 SET</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83</a:t>
            </a:fld>
            <a:endParaRPr lang="en-US" altLang="zh-TW"/>
          </a:p>
        </p:txBody>
      </p:sp>
    </p:spTree>
    <p:extLst>
      <p:ext uri="{BB962C8B-B14F-4D97-AF65-F5344CB8AC3E}">
        <p14:creationId xmlns:p14="http://schemas.microsoft.com/office/powerpoint/2010/main" val="1042523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smtClean="0">
                <a:solidFill>
                  <a:srgbClr val="C00000"/>
                </a:solidFill>
              </a:rPr>
              <a:t>憑證</a:t>
            </a:r>
            <a:r>
              <a:rPr lang="zh-TW" altLang="en-US" dirty="0">
                <a:solidFill>
                  <a:srgbClr val="C00000"/>
                </a:solidFill>
              </a:rPr>
              <a:t>管理</a:t>
            </a:r>
            <a:r>
              <a:rPr lang="zh-TW" altLang="en-US" dirty="0" smtClean="0">
                <a:solidFill>
                  <a:srgbClr val="C00000"/>
                </a:solidFill>
              </a:rPr>
              <a:t>機構</a:t>
            </a:r>
            <a:r>
              <a:rPr lang="en-US" altLang="zh-TW" dirty="0" smtClean="0">
                <a:solidFill>
                  <a:srgbClr val="C00000"/>
                </a:solidFill>
              </a:rPr>
              <a:t/>
            </a:r>
            <a:br>
              <a:rPr lang="en-US" altLang="zh-TW" dirty="0" smtClean="0">
                <a:solidFill>
                  <a:srgbClr val="C00000"/>
                </a:solidFill>
              </a:rPr>
            </a:br>
            <a:r>
              <a:rPr lang="en-US" altLang="zh-TW" dirty="0" smtClean="0">
                <a:solidFill>
                  <a:srgbClr val="C00000"/>
                </a:solidFill>
              </a:rPr>
              <a:t>(</a:t>
            </a:r>
            <a:r>
              <a:rPr lang="en-US" altLang="zh-TW" dirty="0">
                <a:solidFill>
                  <a:srgbClr val="C00000"/>
                </a:solidFill>
              </a:rPr>
              <a:t>Certification Authority, CA</a:t>
            </a:r>
            <a:r>
              <a:rPr lang="en-US" altLang="zh-TW" dirty="0" smtClean="0">
                <a:solidFill>
                  <a:srgbClr val="C00000"/>
                </a:solidFill>
              </a:rPr>
              <a:t>)</a:t>
            </a:r>
          </a:p>
          <a:p>
            <a:r>
              <a:rPr lang="zh-TW" altLang="en-US" dirty="0" smtClean="0"/>
              <a:t>通常</a:t>
            </a:r>
            <a:r>
              <a:rPr lang="zh-TW" altLang="en-US" dirty="0"/>
              <a:t>是一個公正公開的代理組織，</a:t>
            </a:r>
            <a:r>
              <a:rPr lang="zh-TW" altLang="en-US" dirty="0" smtClean="0"/>
              <a:t>通過</a:t>
            </a:r>
            <a:r>
              <a:rPr lang="zh-TW" altLang="en-US" dirty="0"/>
              <a:t>國際信用卡組織的安全查核與認可，負責簽發電子憑證給信用卡持卡人、網路</a:t>
            </a:r>
            <a:r>
              <a:rPr lang="zh-TW" altLang="en-US" dirty="0" smtClean="0"/>
              <a:t>特約</a:t>
            </a:r>
            <a:r>
              <a:rPr lang="zh-TW" altLang="en-US" dirty="0"/>
              <a:t>店家及收單銀行，為交易各方提供身分認證，以確保網路交易過程中相關資料</a:t>
            </a:r>
            <a:r>
              <a:rPr lang="zh-TW" altLang="en-US" dirty="0" smtClean="0"/>
              <a:t>的正確性</a:t>
            </a:r>
            <a:r>
              <a:rPr lang="zh-TW" altLang="en-US" dirty="0"/>
              <a:t>及隱私性。</a:t>
            </a:r>
          </a:p>
        </p:txBody>
      </p:sp>
      <p:sp>
        <p:nvSpPr>
          <p:cNvPr id="3" name="標題 2"/>
          <p:cNvSpPr>
            <a:spLocks noGrp="1"/>
          </p:cNvSpPr>
          <p:nvPr>
            <p:ph type="title"/>
          </p:nvPr>
        </p:nvSpPr>
        <p:spPr/>
        <p:txBody>
          <a:bodyPr/>
          <a:lstStyle/>
          <a:p>
            <a:r>
              <a:rPr lang="en-US" altLang="en-US" dirty="0"/>
              <a:t>10-5-3 SET</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84</a:t>
            </a:fld>
            <a:endParaRPr lang="en-US" altLang="zh-TW"/>
          </a:p>
        </p:txBody>
      </p:sp>
    </p:spTree>
    <p:extLst>
      <p:ext uri="{BB962C8B-B14F-4D97-AF65-F5344CB8AC3E}">
        <p14:creationId xmlns:p14="http://schemas.microsoft.com/office/powerpoint/2010/main" val="407477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SSL</a:t>
            </a:r>
            <a:r>
              <a:rPr lang="zh-TW" altLang="en-US" dirty="0"/>
              <a:t>機制雖然提供了完善的演算加密技術，使網路交易過程中得以保障</a:t>
            </a:r>
            <a:r>
              <a:rPr lang="zh-TW" altLang="en-US" dirty="0" smtClean="0"/>
              <a:t>資料傳輸</a:t>
            </a:r>
            <a:r>
              <a:rPr lang="zh-TW" altLang="en-US" dirty="0"/>
              <a:t>的安全，但卻無法防範來自不肖網路商店的惡意盜用</a:t>
            </a:r>
            <a:r>
              <a:rPr lang="zh-TW" altLang="en-US" dirty="0" smtClean="0"/>
              <a:t>。</a:t>
            </a:r>
            <a:endParaRPr lang="en-US" altLang="zh-TW" dirty="0" smtClean="0"/>
          </a:p>
          <a:p>
            <a:r>
              <a:rPr lang="en-US" altLang="zh-TW" dirty="0" smtClean="0"/>
              <a:t>SET</a:t>
            </a:r>
            <a:r>
              <a:rPr lang="zh-TW" altLang="en-US" dirty="0"/>
              <a:t>機制除了完備的</a:t>
            </a:r>
            <a:r>
              <a:rPr lang="zh-TW" altLang="en-US" dirty="0" smtClean="0"/>
              <a:t>演算</a:t>
            </a:r>
            <a:r>
              <a:rPr lang="zh-TW" altLang="en-US" dirty="0"/>
              <a:t>加密技術外，更提供了嚴謹的多重驗證規範，在各個環節上均獲得安全的控制</a:t>
            </a:r>
            <a:r>
              <a:rPr lang="zh-TW" altLang="en-US" dirty="0" smtClean="0"/>
              <a:t>，讓</a:t>
            </a:r>
            <a:r>
              <a:rPr lang="zh-TW" altLang="en-US" dirty="0"/>
              <a:t>消費者與網路商店都能得到相當程度的保障。</a:t>
            </a:r>
          </a:p>
        </p:txBody>
      </p:sp>
      <p:sp>
        <p:nvSpPr>
          <p:cNvPr id="2" name="標題 1"/>
          <p:cNvSpPr>
            <a:spLocks noGrp="1"/>
          </p:cNvSpPr>
          <p:nvPr>
            <p:ph type="title"/>
          </p:nvPr>
        </p:nvSpPr>
        <p:spPr/>
        <p:txBody>
          <a:bodyPr/>
          <a:lstStyle/>
          <a:p>
            <a:r>
              <a:rPr lang="en-US" altLang="en-US" dirty="0"/>
              <a:t>10-5-3 SET</a:t>
            </a:r>
            <a:endParaRPr lang="zh-TW" altLang="en-US" dirty="0"/>
          </a:p>
        </p:txBody>
      </p:sp>
      <p:sp>
        <p:nvSpPr>
          <p:cNvPr id="5" name="投影片編號版面配置區 4"/>
          <p:cNvSpPr>
            <a:spLocks noGrp="1"/>
          </p:cNvSpPr>
          <p:nvPr>
            <p:ph type="sldNum" sz="quarter" idx="10"/>
          </p:nvPr>
        </p:nvSpPr>
        <p:spPr/>
        <p:txBody>
          <a:bodyPr/>
          <a:lstStyle/>
          <a:p>
            <a:pPr>
              <a:defRPr/>
            </a:pPr>
            <a:fld id="{6CC2834A-24C2-42CA-BCD6-CB5AA28BF97B}" type="slidenum">
              <a:rPr lang="en-US" altLang="zh-TW" smtClean="0"/>
              <a:pPr>
                <a:defRPr/>
              </a:pPr>
              <a:t>85</a:t>
            </a:fld>
            <a:endParaRPr lang="en-US" altLang="zh-TW"/>
          </a:p>
        </p:txBody>
      </p:sp>
    </p:spTree>
    <p:extLst>
      <p:ext uri="{BB962C8B-B14F-4D97-AF65-F5344CB8AC3E}">
        <p14:creationId xmlns:p14="http://schemas.microsoft.com/office/powerpoint/2010/main" val="3389396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lang="en-US" altLang="en-US" dirty="0"/>
              <a:t>10-5-3 SET</a:t>
            </a:r>
            <a:endParaRPr lang="en-US" altLang="zh-TW" dirty="0" smtClean="0"/>
          </a:p>
        </p:txBody>
      </p:sp>
      <p:sp>
        <p:nvSpPr>
          <p:cNvPr id="2" name="投影片編號版面配置區 1"/>
          <p:cNvSpPr>
            <a:spLocks noGrp="1"/>
          </p:cNvSpPr>
          <p:nvPr>
            <p:ph type="sldNum" sz="quarter" idx="12"/>
          </p:nvPr>
        </p:nvSpPr>
        <p:spPr/>
        <p:txBody>
          <a:bodyPr/>
          <a:lstStyle/>
          <a:p>
            <a:pPr>
              <a:defRPr/>
            </a:pPr>
            <a:fld id="{6CC2834A-24C2-42CA-BCD6-CB5AA28BF97B}" type="slidenum">
              <a:rPr lang="en-US" altLang="zh-TW" smtClean="0"/>
              <a:pPr>
                <a:defRPr/>
              </a:pPr>
              <a:t>86</a:t>
            </a:fld>
            <a:endParaRPr lang="en-US" altLang="zh-TW"/>
          </a:p>
        </p:txBody>
      </p:sp>
      <p:pic>
        <p:nvPicPr>
          <p:cNvPr id="3" name="圖片 2"/>
          <p:cNvPicPr>
            <a:picLocks noChangeAspect="1"/>
          </p:cNvPicPr>
          <p:nvPr/>
        </p:nvPicPr>
        <p:blipFill>
          <a:blip r:embed="rId2"/>
          <a:stretch>
            <a:fillRect/>
          </a:stretch>
        </p:blipFill>
        <p:spPr>
          <a:xfrm>
            <a:off x="602325" y="1556792"/>
            <a:ext cx="8202718" cy="3123551"/>
          </a:xfrm>
          <a:prstGeom prst="rect">
            <a:avLst/>
          </a:prstGeom>
        </p:spPr>
      </p:pic>
    </p:spTree>
    <p:extLst>
      <p:ext uri="{BB962C8B-B14F-4D97-AF65-F5344CB8AC3E}">
        <p14:creationId xmlns:p14="http://schemas.microsoft.com/office/powerpoint/2010/main" val="1068047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a:bodyPr>
          <a:lstStyle/>
          <a:p>
            <a:r>
              <a:rPr lang="en-US" altLang="zh-TW" dirty="0" smtClean="0"/>
              <a:t>FXML(</a:t>
            </a:r>
            <a:r>
              <a:rPr lang="zh-TW" altLang="en-US" dirty="0" smtClean="0"/>
              <a:t>金融</a:t>
            </a:r>
            <a:r>
              <a:rPr lang="en-US" altLang="zh-TW" dirty="0"/>
              <a:t>XML)FXML</a:t>
            </a:r>
            <a:r>
              <a:rPr lang="zh-TW" altLang="en-US" dirty="0"/>
              <a:t>憑證</a:t>
            </a:r>
            <a:r>
              <a:rPr lang="zh-TW" altLang="en-US" dirty="0" smtClean="0"/>
              <a:t>就是俗稱</a:t>
            </a:r>
            <a:r>
              <a:rPr lang="zh-TW" altLang="en-US" dirty="0"/>
              <a:t>的「金融憑證」，顧名思義，是應用於金融交易之</a:t>
            </a:r>
            <a:r>
              <a:rPr lang="en-US" altLang="zh-TW" dirty="0" smtClean="0"/>
              <a:t>XML(</a:t>
            </a:r>
            <a:r>
              <a:rPr lang="zh-TW" altLang="en-US" dirty="0" smtClean="0"/>
              <a:t>可</a:t>
            </a:r>
            <a:r>
              <a:rPr lang="zh-TW" altLang="en-US" dirty="0"/>
              <a:t>延伸標記語言</a:t>
            </a:r>
            <a:r>
              <a:rPr lang="en-US" altLang="zh-TW" dirty="0" smtClean="0"/>
              <a:t>)</a:t>
            </a:r>
            <a:r>
              <a:rPr lang="zh-TW" altLang="en-US" dirty="0" smtClean="0"/>
              <a:t>。</a:t>
            </a:r>
            <a:endParaRPr lang="en-US" altLang="zh-TW" dirty="0" smtClean="0"/>
          </a:p>
          <a:p>
            <a:r>
              <a:rPr lang="zh-TW" altLang="en-US" dirty="0" smtClean="0"/>
              <a:t>由</a:t>
            </a:r>
            <a:r>
              <a:rPr lang="zh-TW" altLang="en-US" dirty="0"/>
              <a:t>財政部主導、銀行公會會員共同為國內</a:t>
            </a:r>
            <a:r>
              <a:rPr lang="zh-TW" altLang="en-US" dirty="0" smtClean="0"/>
              <a:t>金融機構間</a:t>
            </a:r>
            <a:r>
              <a:rPr lang="zh-TW" altLang="en-US" dirty="0"/>
              <a:t>進行網際網路交易所訂定的安全機制</a:t>
            </a:r>
            <a:r>
              <a:rPr lang="zh-TW" altLang="en-US" dirty="0" smtClean="0"/>
              <a:t>。</a:t>
            </a:r>
            <a:endParaRPr lang="en-US" altLang="zh-TW" dirty="0" smtClean="0"/>
          </a:p>
          <a:p>
            <a:r>
              <a:rPr lang="zh-TW" altLang="en-US" dirty="0"/>
              <a:t>金融憑證中內含網路銀行憑證、證券網路下單憑證、網路保險憑證等三種</a:t>
            </a:r>
            <a:r>
              <a:rPr lang="zh-TW" altLang="en-US" dirty="0" smtClean="0"/>
              <a:t>憑證</a:t>
            </a:r>
            <a:r>
              <a:rPr lang="zh-TW" altLang="en-US" dirty="0"/>
              <a:t>，是由台灣網路認證公司</a:t>
            </a:r>
            <a:r>
              <a:rPr lang="en-US" altLang="zh-TW" dirty="0"/>
              <a:t>(TWCA</a:t>
            </a:r>
            <a:r>
              <a:rPr lang="en-US" altLang="zh-TW" dirty="0" smtClean="0"/>
              <a:t>)</a:t>
            </a:r>
            <a:r>
              <a:rPr lang="zh-TW" altLang="en-US" dirty="0" smtClean="0"/>
              <a:t>所簽發。</a:t>
            </a:r>
            <a:endParaRPr lang="zh-TW" altLang="en-US" dirty="0"/>
          </a:p>
        </p:txBody>
      </p:sp>
      <p:sp>
        <p:nvSpPr>
          <p:cNvPr id="2" name="標題 1"/>
          <p:cNvSpPr>
            <a:spLocks noGrp="1"/>
          </p:cNvSpPr>
          <p:nvPr>
            <p:ph type="title"/>
          </p:nvPr>
        </p:nvSpPr>
        <p:spPr/>
        <p:txBody>
          <a:bodyPr/>
          <a:lstStyle/>
          <a:p>
            <a:r>
              <a:rPr lang="en-US" altLang="zh-TW" dirty="0" smtClean="0"/>
              <a:t>10-5-4 FXML</a:t>
            </a:r>
            <a:r>
              <a:rPr lang="zh-TW" altLang="en-US" dirty="0"/>
              <a:t>憑證</a:t>
            </a:r>
          </a:p>
        </p:txBody>
      </p:sp>
      <p:sp>
        <p:nvSpPr>
          <p:cNvPr id="3" name="投影片編號版面配置區 2"/>
          <p:cNvSpPr>
            <a:spLocks noGrp="1"/>
          </p:cNvSpPr>
          <p:nvPr>
            <p:ph type="sldNum" sz="quarter" idx="4294967295"/>
          </p:nvPr>
        </p:nvSpPr>
        <p:spPr>
          <a:xfrm>
            <a:off x="8159750" y="6448425"/>
            <a:ext cx="984250" cy="365125"/>
          </a:xfrm>
        </p:spPr>
        <p:txBody>
          <a:bodyPr/>
          <a:lstStyle/>
          <a:p>
            <a:pPr>
              <a:defRPr/>
            </a:pPr>
            <a:fld id="{0A9A344C-2C18-4FDB-8F90-34F47F87CB9B}" type="slidenum">
              <a:rPr lang="en-US" altLang="zh-TW" smtClean="0"/>
              <a:pPr>
                <a:defRPr/>
              </a:pPr>
              <a:t>87</a:t>
            </a:fld>
            <a:endParaRPr lang="en-US" altLang="zh-TW"/>
          </a:p>
        </p:txBody>
      </p:sp>
    </p:spTree>
    <p:extLst>
      <p:ext uri="{BB962C8B-B14F-4D97-AF65-F5344CB8AC3E}">
        <p14:creationId xmlns:p14="http://schemas.microsoft.com/office/powerpoint/2010/main" val="3731305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073010" y="1468715"/>
            <a:ext cx="6904318" cy="4595258"/>
          </a:xfrm>
          <a:prstGeom prst="rect">
            <a:avLst/>
          </a:prstGeom>
        </p:spPr>
      </p:pic>
      <p:sp>
        <p:nvSpPr>
          <p:cNvPr id="2" name="標題 1"/>
          <p:cNvSpPr>
            <a:spLocks noGrp="1"/>
          </p:cNvSpPr>
          <p:nvPr>
            <p:ph type="title"/>
          </p:nvPr>
        </p:nvSpPr>
        <p:spPr/>
        <p:txBody>
          <a:bodyPr/>
          <a:lstStyle/>
          <a:p>
            <a:r>
              <a:rPr lang="en-US" altLang="zh-TW" dirty="0" smtClean="0"/>
              <a:t>10-5-4 FXML</a:t>
            </a:r>
            <a:r>
              <a:rPr lang="zh-TW" altLang="en-US" dirty="0"/>
              <a:t>憑證</a:t>
            </a:r>
          </a:p>
        </p:txBody>
      </p:sp>
      <p:sp>
        <p:nvSpPr>
          <p:cNvPr id="3" name="投影片編號版面配置區 2"/>
          <p:cNvSpPr>
            <a:spLocks noGrp="1"/>
          </p:cNvSpPr>
          <p:nvPr>
            <p:ph type="sldNum" sz="quarter" idx="4294967295"/>
          </p:nvPr>
        </p:nvSpPr>
        <p:spPr>
          <a:xfrm>
            <a:off x="8159750" y="6448425"/>
            <a:ext cx="984250" cy="365125"/>
          </a:xfrm>
        </p:spPr>
        <p:txBody>
          <a:bodyPr/>
          <a:lstStyle/>
          <a:p>
            <a:pPr>
              <a:defRPr/>
            </a:pPr>
            <a:fld id="{0A9A344C-2C18-4FDB-8F90-34F47F87CB9B}" type="slidenum">
              <a:rPr lang="en-US" altLang="zh-TW" smtClean="0"/>
              <a:pPr>
                <a:defRPr/>
              </a:pPr>
              <a:t>88</a:t>
            </a:fld>
            <a:endParaRPr lang="en-US" altLang="zh-TW"/>
          </a:p>
        </p:txBody>
      </p:sp>
    </p:spTree>
    <p:extLst>
      <p:ext uri="{BB962C8B-B14F-4D97-AF65-F5344CB8AC3E}">
        <p14:creationId xmlns:p14="http://schemas.microsoft.com/office/powerpoint/2010/main" val="3278262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優良電子商店標章</a:t>
            </a:r>
          </a:p>
          <a:p>
            <a:r>
              <a:rPr lang="zh-TW" altLang="en-US" dirty="0"/>
              <a:t>是由消費者電子商務協會</a:t>
            </a:r>
            <a:r>
              <a:rPr lang="en-US" altLang="zh-TW" dirty="0" smtClean="0"/>
              <a:t>(SOSA)</a:t>
            </a:r>
            <a:r>
              <a:rPr lang="zh-TW" altLang="en-US" dirty="0" smtClean="0"/>
              <a:t>為建立自律</a:t>
            </a:r>
            <a:r>
              <a:rPr lang="zh-TW" altLang="en-US" dirty="0"/>
              <a:t>有序、公平效率、明確安全的電子商務環境所制訂的標章</a:t>
            </a:r>
            <a:r>
              <a:rPr lang="zh-TW" altLang="en-US" dirty="0" smtClean="0"/>
              <a:t>。</a:t>
            </a:r>
            <a:endParaRPr lang="en-US" altLang="zh-TW" dirty="0" smtClean="0"/>
          </a:p>
          <a:p>
            <a:r>
              <a:rPr lang="zh-TW" altLang="en-US" dirty="0"/>
              <a:t>優良電子商店之審核標準在於確認該網站確實</a:t>
            </a:r>
            <a:r>
              <a:rPr lang="zh-TW" altLang="en-US" dirty="0" smtClean="0"/>
              <a:t>遵行</a:t>
            </a:r>
            <a:r>
              <a:rPr lang="en-US" altLang="zh-TW" dirty="0" smtClean="0"/>
              <a:t>SOSA</a:t>
            </a:r>
            <a:r>
              <a:rPr lang="zh-TW" altLang="en-US" dirty="0"/>
              <a:t>之「優良電子商務行為準則」，由</a:t>
            </a:r>
            <a:r>
              <a:rPr lang="en-US" altLang="zh-TW" dirty="0"/>
              <a:t>SOSA</a:t>
            </a:r>
            <a:r>
              <a:rPr lang="zh-TW" altLang="en-US" dirty="0"/>
              <a:t>審查委員會</a:t>
            </a:r>
            <a:r>
              <a:rPr lang="zh-TW" altLang="en-US" dirty="0" smtClean="0"/>
              <a:t>進行</a:t>
            </a:r>
            <a:r>
              <a:rPr lang="zh-TW" altLang="en-US" dirty="0"/>
              <a:t>審核與查驗。</a:t>
            </a:r>
          </a:p>
        </p:txBody>
      </p:sp>
      <p:sp>
        <p:nvSpPr>
          <p:cNvPr id="3" name="標題 2"/>
          <p:cNvSpPr>
            <a:spLocks noGrp="1"/>
          </p:cNvSpPr>
          <p:nvPr>
            <p:ph type="title"/>
          </p:nvPr>
        </p:nvSpPr>
        <p:spPr/>
        <p:txBody>
          <a:bodyPr>
            <a:normAutofit fontScale="90000"/>
          </a:bodyPr>
          <a:lstStyle/>
          <a:p>
            <a:r>
              <a:rPr lang="en-US" altLang="zh-TW" dirty="0"/>
              <a:t>10-5-5	</a:t>
            </a:r>
            <a:r>
              <a:rPr lang="zh-TW" altLang="en-US" dirty="0"/>
              <a:t>網路商店安全認證標章</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89</a:t>
            </a:fld>
            <a:endParaRPr lang="en-US" altLang="zh-TW"/>
          </a:p>
        </p:txBody>
      </p:sp>
      <p:pic>
        <p:nvPicPr>
          <p:cNvPr id="5" name="圖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99992" y="5157192"/>
            <a:ext cx="817955" cy="1080120"/>
          </a:xfrm>
          <a:prstGeom prst="rect">
            <a:avLst/>
          </a:prstGeom>
        </p:spPr>
      </p:pic>
    </p:spTree>
    <p:extLst>
      <p:ext uri="{BB962C8B-B14F-4D97-AF65-F5344CB8AC3E}">
        <p14:creationId xmlns:p14="http://schemas.microsoft.com/office/powerpoint/2010/main" val="2495915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3"/>
          <p:cNvSpPr>
            <a:spLocks noGrp="1" noChangeArrowheads="1"/>
          </p:cNvSpPr>
          <p:nvPr>
            <p:ph type="body" idx="1"/>
          </p:nvPr>
        </p:nvSpPr>
        <p:spPr/>
        <p:txBody>
          <a:bodyPr/>
          <a:lstStyle/>
          <a:p>
            <a:r>
              <a:rPr lang="en-US" altLang="zh-TW" smtClean="0">
                <a:hlinkClick r:id="rId2" action="ppaction://hlinksldjump"/>
              </a:rPr>
              <a:t>10-2-1 </a:t>
            </a:r>
            <a:r>
              <a:rPr lang="zh-TW" altLang="en-US" smtClean="0">
                <a:hlinkClick r:id="rId2" action="ppaction://hlinksldjump"/>
              </a:rPr>
              <a:t>物流</a:t>
            </a:r>
            <a:endParaRPr lang="en-US" altLang="zh-TW" smtClean="0"/>
          </a:p>
          <a:p>
            <a:r>
              <a:rPr lang="en-US" altLang="zh-TW" smtClean="0">
                <a:hlinkClick r:id="rId3" action="ppaction://hlinksldjump"/>
              </a:rPr>
              <a:t>10-2-2 </a:t>
            </a:r>
            <a:r>
              <a:rPr lang="zh-TW" altLang="en-US" smtClean="0">
                <a:hlinkClick r:id="rId3" action="ppaction://hlinksldjump"/>
              </a:rPr>
              <a:t>金流</a:t>
            </a:r>
            <a:endParaRPr lang="en-US" altLang="zh-TW" smtClean="0"/>
          </a:p>
          <a:p>
            <a:r>
              <a:rPr lang="en-US" altLang="zh-TW" smtClean="0">
                <a:hlinkClick r:id="rId4" action="ppaction://hlinksldjump"/>
              </a:rPr>
              <a:t>10-2-3 </a:t>
            </a:r>
            <a:r>
              <a:rPr lang="zh-TW" altLang="en-US" smtClean="0">
                <a:hlinkClick r:id="rId4" action="ppaction://hlinksldjump"/>
              </a:rPr>
              <a:t>資訊流</a:t>
            </a:r>
            <a:endParaRPr lang="en-US" altLang="zh-TW" smtClean="0"/>
          </a:p>
          <a:p>
            <a:r>
              <a:rPr lang="en-US" altLang="zh-TW" smtClean="0">
                <a:hlinkClick r:id="rId5" action="ppaction://hlinksldjump"/>
              </a:rPr>
              <a:t>10-2-4 </a:t>
            </a:r>
            <a:r>
              <a:rPr lang="zh-TW" altLang="en-US" smtClean="0">
                <a:hlinkClick r:id="rId5" action="ppaction://hlinksldjump"/>
              </a:rPr>
              <a:t>商流</a:t>
            </a:r>
            <a:endParaRPr lang="zh-TW" altLang="en-US" dirty="0" smtClean="0"/>
          </a:p>
        </p:txBody>
      </p:sp>
      <p:sp>
        <p:nvSpPr>
          <p:cNvPr id="8195" name="Rectangle 2"/>
          <p:cNvSpPr>
            <a:spLocks noGrp="1" noChangeArrowheads="1"/>
          </p:cNvSpPr>
          <p:nvPr>
            <p:ph type="title"/>
          </p:nvPr>
        </p:nvSpPr>
        <p:spPr/>
        <p:txBody>
          <a:bodyPr/>
          <a:lstStyle/>
          <a:p>
            <a:r>
              <a:rPr lang="en-US" altLang="en-US" smtClean="0"/>
              <a:t>10-2 電子商務的架構</a:t>
            </a:r>
            <a:endParaRPr lang="zh-TW" altLang="en-US" dirty="0" smtClean="0"/>
          </a:p>
        </p:txBody>
      </p:sp>
      <p:sp>
        <p:nvSpPr>
          <p:cNvPr id="2" name="投影片編號版面配置區 1"/>
          <p:cNvSpPr>
            <a:spLocks noGrp="1"/>
          </p:cNvSpPr>
          <p:nvPr>
            <p:ph type="sldNum" sz="quarter" idx="10"/>
          </p:nvPr>
        </p:nvSpPr>
        <p:spPr/>
        <p:txBody>
          <a:bodyPr/>
          <a:lstStyle/>
          <a:p>
            <a:fld id="{6CC2834A-24C2-42CA-BCD6-CB5AA28BF97B}" type="slidenum">
              <a:rPr lang="en-US" altLang="zh-TW" smtClean="0"/>
              <a:pPr/>
              <a:t>9</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資訊透明化電子商店信賴標章</a:t>
            </a:r>
          </a:p>
          <a:p>
            <a:r>
              <a:rPr lang="zh-TW" altLang="en-US" dirty="0" smtClean="0"/>
              <a:t>資訊</a:t>
            </a:r>
            <a:r>
              <a:rPr lang="zh-TW" altLang="en-US" dirty="0"/>
              <a:t>透明化電子商店之審核標準在於查核國內網路商店資訊透明化之品質，同樣</a:t>
            </a:r>
            <a:r>
              <a:rPr lang="zh-TW" altLang="en-US" dirty="0" smtClean="0"/>
              <a:t>由</a:t>
            </a:r>
            <a:r>
              <a:rPr lang="en-US" altLang="zh-TW" dirty="0" smtClean="0"/>
              <a:t>SOSA</a:t>
            </a:r>
            <a:r>
              <a:rPr lang="zh-TW" altLang="en-US" dirty="0"/>
              <a:t>審查委員會進行審核與查驗。審核通過的網站，頒予「資訊透明化電子</a:t>
            </a:r>
            <a:r>
              <a:rPr lang="zh-TW" altLang="en-US" dirty="0" smtClean="0"/>
              <a:t>商店信賴</a:t>
            </a:r>
            <a:r>
              <a:rPr lang="zh-TW" altLang="en-US" dirty="0"/>
              <a:t>標章</a:t>
            </a:r>
            <a:r>
              <a:rPr lang="zh-TW" altLang="en-US" dirty="0" smtClean="0"/>
              <a:t>」，</a:t>
            </a:r>
            <a:r>
              <a:rPr lang="zh-TW" altLang="en-US" dirty="0"/>
              <a:t>提供消費者更快速便捷地辨認該商店的品質，以提高</a:t>
            </a:r>
            <a:r>
              <a:rPr lang="zh-TW" altLang="en-US" dirty="0" smtClean="0"/>
              <a:t>消費者</a:t>
            </a:r>
            <a:r>
              <a:rPr lang="zh-TW" altLang="en-US" dirty="0"/>
              <a:t>對電子商務之信賴度。</a:t>
            </a:r>
          </a:p>
        </p:txBody>
      </p:sp>
      <p:sp>
        <p:nvSpPr>
          <p:cNvPr id="3" name="標題 2"/>
          <p:cNvSpPr>
            <a:spLocks noGrp="1"/>
          </p:cNvSpPr>
          <p:nvPr>
            <p:ph type="title"/>
          </p:nvPr>
        </p:nvSpPr>
        <p:spPr/>
        <p:txBody>
          <a:bodyPr>
            <a:normAutofit fontScale="90000"/>
          </a:bodyPr>
          <a:lstStyle/>
          <a:p>
            <a:r>
              <a:rPr lang="en-US" altLang="zh-TW" dirty="0"/>
              <a:t>10-5-5	</a:t>
            </a:r>
            <a:r>
              <a:rPr lang="zh-TW" altLang="en-US" dirty="0"/>
              <a:t>網路商店安全認證標章</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90</a:t>
            </a:fld>
            <a:endParaRPr lang="en-US" altLang="zh-TW"/>
          </a:p>
        </p:txBody>
      </p:sp>
      <p:pic>
        <p:nvPicPr>
          <p:cNvPr id="5" name="圖片 4"/>
          <p:cNvPicPr>
            <a:picLocks noChangeAspect="1"/>
          </p:cNvPicPr>
          <p:nvPr/>
        </p:nvPicPr>
        <p:blipFill>
          <a:blip r:embed="rId2"/>
          <a:stretch>
            <a:fillRect/>
          </a:stretch>
        </p:blipFill>
        <p:spPr>
          <a:xfrm>
            <a:off x="3439555" y="5373216"/>
            <a:ext cx="2552921" cy="777307"/>
          </a:xfrm>
          <a:prstGeom prst="rect">
            <a:avLst/>
          </a:prstGeom>
        </p:spPr>
      </p:pic>
    </p:spTree>
    <p:extLst>
      <p:ext uri="{BB962C8B-B14F-4D97-AF65-F5344CB8AC3E}">
        <p14:creationId xmlns:p14="http://schemas.microsoft.com/office/powerpoint/2010/main" val="1542985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資料隱私保護標章</a:t>
            </a:r>
          </a:p>
          <a:p>
            <a:r>
              <a:rPr lang="zh-TW" altLang="en-US" dirty="0"/>
              <a:t>為保護網站個人隱私資料的安全，經濟部商業司推出資料隱私保護標</a:t>
            </a:r>
            <a:r>
              <a:rPr lang="zh-TW" altLang="en-US" dirty="0" smtClean="0"/>
              <a:t>章。</a:t>
            </a:r>
            <a:r>
              <a:rPr lang="zh-TW" altLang="en-US" dirty="0"/>
              <a:t>企業只要通過經濟部的臺灣個人資料保護與</a:t>
            </a:r>
            <a:r>
              <a:rPr lang="zh-TW" altLang="en-US" dirty="0" smtClean="0"/>
              <a:t>管理制度驗證</a:t>
            </a:r>
            <a:r>
              <a:rPr lang="zh-TW" altLang="en-US" dirty="0"/>
              <a:t>，即可授與資料隱私保護標</a:t>
            </a:r>
            <a:r>
              <a:rPr lang="zh-TW" altLang="en-US" dirty="0" smtClean="0"/>
              <a:t>章，</a:t>
            </a:r>
            <a:r>
              <a:rPr lang="zh-TW" altLang="en-US" dirty="0"/>
              <a:t>提供消費者辨識該網站是否符合</a:t>
            </a:r>
            <a:r>
              <a:rPr lang="zh-TW" altLang="en-US" dirty="0" smtClean="0"/>
              <a:t>個資</a:t>
            </a:r>
            <a:r>
              <a:rPr lang="zh-TW" altLang="en-US" dirty="0"/>
              <a:t>保護規範的具體參考。</a:t>
            </a:r>
          </a:p>
        </p:txBody>
      </p:sp>
      <p:sp>
        <p:nvSpPr>
          <p:cNvPr id="3" name="標題 2"/>
          <p:cNvSpPr>
            <a:spLocks noGrp="1"/>
          </p:cNvSpPr>
          <p:nvPr>
            <p:ph type="title"/>
          </p:nvPr>
        </p:nvSpPr>
        <p:spPr/>
        <p:txBody>
          <a:bodyPr>
            <a:normAutofit fontScale="90000"/>
          </a:bodyPr>
          <a:lstStyle/>
          <a:p>
            <a:r>
              <a:rPr lang="en-US" altLang="zh-TW" dirty="0"/>
              <a:t>10-5-5	</a:t>
            </a:r>
            <a:r>
              <a:rPr lang="zh-TW" altLang="en-US" dirty="0"/>
              <a:t>網路商店安全認證標章</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91</a:t>
            </a:fld>
            <a:endParaRPr lang="en-US" altLang="zh-TW"/>
          </a:p>
        </p:txBody>
      </p:sp>
      <p:pic>
        <p:nvPicPr>
          <p:cNvPr id="5" name="圖片 4"/>
          <p:cNvPicPr>
            <a:picLocks noChangeAspect="1"/>
          </p:cNvPicPr>
          <p:nvPr/>
        </p:nvPicPr>
        <p:blipFill>
          <a:blip r:embed="rId2"/>
          <a:stretch>
            <a:fillRect/>
          </a:stretch>
        </p:blipFill>
        <p:spPr>
          <a:xfrm>
            <a:off x="3854547" y="5157192"/>
            <a:ext cx="1341236" cy="525826"/>
          </a:xfrm>
          <a:prstGeom prst="rect">
            <a:avLst/>
          </a:prstGeom>
        </p:spPr>
      </p:pic>
    </p:spTree>
    <p:extLst>
      <p:ext uri="{BB962C8B-B14F-4D97-AF65-F5344CB8AC3E}">
        <p14:creationId xmlns:p14="http://schemas.microsoft.com/office/powerpoint/2010/main" val="2167640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全球安全網站認證標章</a:t>
            </a:r>
          </a:p>
          <a:p>
            <a:r>
              <a:rPr lang="zh-TW" altLang="en-US" dirty="0"/>
              <a:t>擁有「全球安全網站認證標章</a:t>
            </a:r>
            <a:r>
              <a:rPr lang="zh-TW" altLang="en-US" dirty="0" smtClean="0"/>
              <a:t>」的</a:t>
            </a:r>
            <a:r>
              <a:rPr lang="zh-TW" altLang="en-US" dirty="0"/>
              <a:t>網站，</a:t>
            </a:r>
            <a:r>
              <a:rPr lang="zh-TW" altLang="en-US" dirty="0" smtClean="0"/>
              <a:t>表示該</a:t>
            </a:r>
            <a:r>
              <a:rPr lang="zh-TW" altLang="en-US" dirty="0"/>
              <a:t>網站是採用網際威信公司</a:t>
            </a:r>
            <a:r>
              <a:rPr lang="en-US" altLang="zh-TW" dirty="0"/>
              <a:t>(</a:t>
            </a:r>
            <a:r>
              <a:rPr lang="en-US" altLang="zh-TW" dirty="0" err="1"/>
              <a:t>HiTRUST</a:t>
            </a:r>
            <a:r>
              <a:rPr lang="en-US" altLang="zh-TW" dirty="0" smtClean="0"/>
              <a:t>)</a:t>
            </a:r>
            <a:r>
              <a:rPr lang="zh-TW" altLang="en-US" dirty="0" smtClean="0"/>
              <a:t>所</a:t>
            </a:r>
            <a:r>
              <a:rPr lang="zh-TW" altLang="en-US" dirty="0"/>
              <a:t>簽發之數位憑證。</a:t>
            </a:r>
          </a:p>
          <a:p>
            <a:r>
              <a:rPr lang="zh-TW" altLang="en-US" dirty="0"/>
              <a:t>它所使用的是</a:t>
            </a:r>
            <a:r>
              <a:rPr lang="en-US" altLang="zh-TW" dirty="0" smtClean="0"/>
              <a:t>SSL</a:t>
            </a:r>
            <a:r>
              <a:rPr lang="zh-TW" altLang="en-US" dirty="0" smtClean="0"/>
              <a:t>網路</a:t>
            </a:r>
            <a:r>
              <a:rPr lang="zh-TW" altLang="en-US" dirty="0"/>
              <a:t>安全加密技術，能保障網站與</a:t>
            </a:r>
            <a:r>
              <a:rPr lang="zh-TW" altLang="en-US" dirty="0" smtClean="0"/>
              <a:t>消費者的</a:t>
            </a:r>
            <a:r>
              <a:rPr lang="zh-TW" altLang="en-US" dirty="0"/>
              <a:t>瀏覽器間的資料傳輸安全，可保護消費者在網站中所</a:t>
            </a:r>
            <a:r>
              <a:rPr lang="zh-TW" altLang="en-US" dirty="0" smtClean="0"/>
              <a:t>輸入的</a:t>
            </a:r>
            <a:r>
              <a:rPr lang="zh-TW" altLang="en-US" dirty="0"/>
              <a:t>個人資料不被取得、篡改或破壞。</a:t>
            </a:r>
          </a:p>
        </p:txBody>
      </p:sp>
      <p:sp>
        <p:nvSpPr>
          <p:cNvPr id="3" name="標題 2"/>
          <p:cNvSpPr>
            <a:spLocks noGrp="1"/>
          </p:cNvSpPr>
          <p:nvPr>
            <p:ph type="title"/>
          </p:nvPr>
        </p:nvSpPr>
        <p:spPr/>
        <p:txBody>
          <a:bodyPr>
            <a:normAutofit fontScale="90000"/>
          </a:bodyPr>
          <a:lstStyle/>
          <a:p>
            <a:r>
              <a:rPr lang="en-US" altLang="zh-TW" dirty="0"/>
              <a:t>10-5-5	</a:t>
            </a:r>
            <a:r>
              <a:rPr lang="zh-TW" altLang="en-US" dirty="0"/>
              <a:t>網路商店安全認證標章</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92</a:t>
            </a:fld>
            <a:endParaRPr lang="en-US" altLang="zh-TW"/>
          </a:p>
        </p:txBody>
      </p:sp>
      <p:pic>
        <p:nvPicPr>
          <p:cNvPr id="5" name="圖片 4"/>
          <p:cNvPicPr>
            <a:picLocks noChangeAspect="1"/>
          </p:cNvPicPr>
          <p:nvPr/>
        </p:nvPicPr>
        <p:blipFill>
          <a:blip r:embed="rId2"/>
          <a:stretch>
            <a:fillRect/>
          </a:stretch>
        </p:blipFill>
        <p:spPr>
          <a:xfrm>
            <a:off x="6732240" y="5347758"/>
            <a:ext cx="830652" cy="899238"/>
          </a:xfrm>
          <a:prstGeom prst="rect">
            <a:avLst/>
          </a:prstGeom>
        </p:spPr>
      </p:pic>
    </p:spTree>
    <p:extLst>
      <p:ext uri="{BB962C8B-B14F-4D97-AF65-F5344CB8AC3E}">
        <p14:creationId xmlns:p14="http://schemas.microsoft.com/office/powerpoint/2010/main" val="905560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其他</a:t>
            </a:r>
            <a:r>
              <a:rPr lang="en-US" altLang="zh-TW" dirty="0">
                <a:solidFill>
                  <a:srgbClr val="C00000"/>
                </a:solidFill>
              </a:rPr>
              <a:t>SSL/SET</a:t>
            </a:r>
            <a:r>
              <a:rPr lang="zh-TW" altLang="en-US" dirty="0">
                <a:solidFill>
                  <a:srgbClr val="C00000"/>
                </a:solidFill>
              </a:rPr>
              <a:t>認證標章</a:t>
            </a:r>
          </a:p>
          <a:p>
            <a:r>
              <a:rPr lang="zh-TW" altLang="en-US" dirty="0" smtClean="0"/>
              <a:t>臺灣</a:t>
            </a:r>
            <a:r>
              <a:rPr lang="zh-TW" altLang="en-US" dirty="0"/>
              <a:t>網路認證股份有限公司所核發的</a:t>
            </a:r>
            <a:r>
              <a:rPr lang="en-US" altLang="zh-TW" dirty="0"/>
              <a:t>TWCA</a:t>
            </a:r>
            <a:r>
              <a:rPr lang="zh-TW" altLang="en-US" dirty="0"/>
              <a:t>認證標</a:t>
            </a:r>
            <a:r>
              <a:rPr lang="zh-TW" altLang="en-US" dirty="0" smtClean="0"/>
              <a:t>章、</a:t>
            </a:r>
            <a:r>
              <a:rPr lang="zh-TW" altLang="en-US" dirty="0"/>
              <a:t>賽門鐵</a:t>
            </a:r>
            <a:r>
              <a:rPr lang="zh-TW" altLang="en-US" dirty="0" smtClean="0"/>
              <a:t>克所</a:t>
            </a:r>
            <a:r>
              <a:rPr lang="zh-TW" altLang="en-US" dirty="0"/>
              <a:t>核發的</a:t>
            </a:r>
            <a:r>
              <a:rPr lang="en-US" altLang="zh-TW" dirty="0"/>
              <a:t>Norton </a:t>
            </a:r>
            <a:r>
              <a:rPr lang="en-US" altLang="zh-TW" dirty="0" err="1" smtClean="0"/>
              <a:t>SecuredSeal</a:t>
            </a:r>
            <a:r>
              <a:rPr lang="zh-TW" altLang="en-US" dirty="0" smtClean="0"/>
              <a:t>標章、</a:t>
            </a:r>
            <a:r>
              <a:rPr lang="zh-TW" altLang="en-US" dirty="0"/>
              <a:t>寰宇數位認證中心所核發的</a:t>
            </a:r>
            <a:r>
              <a:rPr lang="en-US" altLang="zh-TW" dirty="0" smtClean="0"/>
              <a:t>Global </a:t>
            </a:r>
            <a:r>
              <a:rPr lang="en-US" altLang="zh-TW" dirty="0" err="1" smtClean="0"/>
              <a:t>Trsut</a:t>
            </a:r>
            <a:r>
              <a:rPr lang="zh-TW" altLang="en-US" dirty="0" smtClean="0"/>
              <a:t>標章。</a:t>
            </a:r>
            <a:endParaRPr lang="zh-TW" altLang="en-US" dirty="0"/>
          </a:p>
        </p:txBody>
      </p:sp>
      <p:sp>
        <p:nvSpPr>
          <p:cNvPr id="3" name="標題 2"/>
          <p:cNvSpPr>
            <a:spLocks noGrp="1"/>
          </p:cNvSpPr>
          <p:nvPr>
            <p:ph type="title"/>
          </p:nvPr>
        </p:nvSpPr>
        <p:spPr/>
        <p:txBody>
          <a:bodyPr>
            <a:normAutofit fontScale="90000"/>
          </a:bodyPr>
          <a:lstStyle/>
          <a:p>
            <a:r>
              <a:rPr lang="en-US" altLang="zh-TW" dirty="0"/>
              <a:t>10-5-5	</a:t>
            </a:r>
            <a:r>
              <a:rPr lang="zh-TW" altLang="en-US" dirty="0"/>
              <a:t>網路商店安全認證標章</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93</a:t>
            </a:fld>
            <a:endParaRPr lang="en-US" altLang="zh-TW"/>
          </a:p>
        </p:txBody>
      </p:sp>
      <p:pic>
        <p:nvPicPr>
          <p:cNvPr id="5" name="圖片 4"/>
          <p:cNvPicPr>
            <a:picLocks noChangeAspect="1"/>
          </p:cNvPicPr>
          <p:nvPr/>
        </p:nvPicPr>
        <p:blipFill>
          <a:blip r:embed="rId2"/>
          <a:stretch>
            <a:fillRect/>
          </a:stretch>
        </p:blipFill>
        <p:spPr>
          <a:xfrm>
            <a:off x="1619672" y="4221088"/>
            <a:ext cx="6043184" cy="1021168"/>
          </a:xfrm>
          <a:prstGeom prst="rect">
            <a:avLst/>
          </a:prstGeom>
        </p:spPr>
      </p:pic>
    </p:spTree>
    <p:extLst>
      <p:ext uri="{BB962C8B-B14F-4D97-AF65-F5344CB8AC3E}">
        <p14:creationId xmlns:p14="http://schemas.microsoft.com/office/powerpoint/2010/main" val="2991737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type="body" idx="1"/>
          </p:nvPr>
        </p:nvSpPr>
        <p:spPr/>
        <p:txBody>
          <a:bodyPr/>
          <a:lstStyle/>
          <a:p>
            <a:r>
              <a:rPr lang="en-US" altLang="zh-TW" dirty="0" smtClean="0">
                <a:hlinkClick r:id="rId2" action="ppaction://hlinksldjump"/>
              </a:rPr>
              <a:t>10-6-1 </a:t>
            </a:r>
            <a:r>
              <a:rPr lang="zh-TW" altLang="en-US" dirty="0" smtClean="0">
                <a:hlinkClick r:id="rId2" action="ppaction://hlinksldjump"/>
              </a:rPr>
              <a:t>行動購物</a:t>
            </a:r>
            <a:endParaRPr lang="en-US" altLang="zh-TW" dirty="0"/>
          </a:p>
          <a:p>
            <a:r>
              <a:rPr lang="en-US" altLang="zh-TW" dirty="0" smtClean="0">
                <a:hlinkClick r:id="rId3" action="ppaction://hlinksldjump"/>
              </a:rPr>
              <a:t>10-6-2 </a:t>
            </a:r>
            <a:r>
              <a:rPr lang="zh-TW" altLang="en-US" dirty="0" smtClean="0">
                <a:hlinkClick r:id="rId3" action="ppaction://hlinksldjump"/>
              </a:rPr>
              <a:t>行動銀行</a:t>
            </a:r>
            <a:endParaRPr lang="en-US" altLang="zh-TW" dirty="0" smtClean="0"/>
          </a:p>
          <a:p>
            <a:r>
              <a:rPr lang="en-US" altLang="zh-TW" dirty="0" smtClean="0">
                <a:hlinkClick r:id="rId4" action="ppaction://hlinksldjump"/>
              </a:rPr>
              <a:t>10-6-3 </a:t>
            </a:r>
            <a:r>
              <a:rPr lang="zh-TW" altLang="en-US" dirty="0" smtClean="0">
                <a:hlinkClick r:id="rId4" action="ppaction://hlinksldjump"/>
              </a:rPr>
              <a:t>個人行動導航</a:t>
            </a:r>
            <a:endParaRPr lang="en-US" altLang="zh-TW" dirty="0"/>
          </a:p>
          <a:p>
            <a:r>
              <a:rPr lang="en-US" altLang="zh-TW" dirty="0" smtClean="0">
                <a:hlinkClick r:id="rId5" action="ppaction://hlinksldjump"/>
              </a:rPr>
              <a:t>10-6-4 </a:t>
            </a:r>
            <a:r>
              <a:rPr lang="zh-TW" altLang="en-US" dirty="0" smtClean="0">
                <a:hlinkClick r:id="rId5" action="ppaction://hlinksldjump"/>
              </a:rPr>
              <a:t>線上即時訂餐</a:t>
            </a:r>
            <a:endParaRPr lang="en-US" altLang="zh-TW" dirty="0" smtClean="0"/>
          </a:p>
          <a:p>
            <a:r>
              <a:rPr lang="en-US" altLang="zh-TW" dirty="0" smtClean="0">
                <a:hlinkClick r:id="rId6" action="ppaction://hlinksldjump"/>
              </a:rPr>
              <a:t>10-6-5 </a:t>
            </a:r>
            <a:r>
              <a:rPr lang="zh-TW" altLang="en-US" dirty="0" smtClean="0">
                <a:hlinkClick r:id="rId6" action="ppaction://hlinksldjump"/>
              </a:rPr>
              <a:t>線上即時叫車</a:t>
            </a:r>
            <a:endParaRPr lang="zh-TW" altLang="en-US" dirty="0" smtClean="0"/>
          </a:p>
        </p:txBody>
      </p:sp>
      <p:sp>
        <p:nvSpPr>
          <p:cNvPr id="23555" name="Rectangle 2"/>
          <p:cNvSpPr>
            <a:spLocks noGrp="1" noChangeArrowheads="1"/>
          </p:cNvSpPr>
          <p:nvPr>
            <p:ph type="title"/>
          </p:nvPr>
        </p:nvSpPr>
        <p:spPr/>
        <p:txBody>
          <a:bodyPr/>
          <a:lstStyle/>
          <a:p>
            <a:pPr eaLnBrk="1" hangingPunct="1"/>
            <a:r>
              <a:rPr lang="en-US" altLang="zh-TW" dirty="0" smtClean="0"/>
              <a:t>10-6 </a:t>
            </a:r>
            <a:r>
              <a:rPr lang="zh-TW" altLang="en-US" dirty="0" smtClean="0"/>
              <a:t>行動商務</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94</a:t>
            </a:fld>
            <a:endParaRPr lang="en-US" altLang="zh-TW"/>
          </a:p>
        </p:txBody>
      </p:sp>
    </p:spTree>
    <p:extLst>
      <p:ext uri="{BB962C8B-B14F-4D97-AF65-F5344CB8AC3E}">
        <p14:creationId xmlns:p14="http://schemas.microsoft.com/office/powerpoint/2010/main" val="169500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idx="1"/>
          </p:nvPr>
        </p:nvSpPr>
        <p:spPr/>
        <p:txBody>
          <a:bodyPr/>
          <a:lstStyle/>
          <a:p>
            <a:pPr eaLnBrk="1"/>
            <a:r>
              <a:rPr lang="zh-TW" altLang="en-US" dirty="0" smtClean="0"/>
              <a:t>行動商務是指藉由</a:t>
            </a:r>
            <a:r>
              <a:rPr lang="zh-TW" altLang="en-US" dirty="0" smtClean="0">
                <a:solidFill>
                  <a:srgbClr val="C00000"/>
                </a:solidFill>
              </a:rPr>
              <a:t>行動終端設備</a:t>
            </a:r>
            <a:r>
              <a:rPr lang="en-US" altLang="zh-TW" dirty="0" smtClean="0"/>
              <a:t>(</a:t>
            </a:r>
            <a:r>
              <a:rPr lang="zh-TW" altLang="en-US" dirty="0" smtClean="0"/>
              <a:t>例如：智慧型手機、平板電腦、筆記型電腦等</a:t>
            </a:r>
            <a:r>
              <a:rPr lang="en-US" altLang="zh-TW" dirty="0" smtClean="0"/>
              <a:t>)</a:t>
            </a:r>
            <a:r>
              <a:rPr lang="zh-TW" altLang="en-US" dirty="0" smtClean="0"/>
              <a:t>，透過無線通訊的方式，進行線上購物、訂票、金融付款、行動銀行、電子錢包、導航定位服務等商業行為。</a:t>
            </a:r>
          </a:p>
          <a:p>
            <a:pPr eaLnBrk="1"/>
            <a:r>
              <a:rPr lang="zh-TW" altLang="en-US" dirty="0" smtClean="0"/>
              <a:t>最大的特性就在於</a:t>
            </a:r>
            <a:r>
              <a:rPr lang="zh-TW" altLang="en-US" dirty="0" smtClean="0">
                <a:solidFill>
                  <a:srgbClr val="C00000"/>
                </a:solidFill>
              </a:rPr>
              <a:t>「行動性」</a:t>
            </a:r>
            <a:r>
              <a:rPr lang="zh-TW" altLang="en-US" dirty="0" smtClean="0"/>
              <a:t>，消費者可隨時上網進行商業交易行為，不受地理限制。</a:t>
            </a:r>
          </a:p>
        </p:txBody>
      </p:sp>
      <p:sp>
        <p:nvSpPr>
          <p:cNvPr id="24579" name="Rectangle 2"/>
          <p:cNvSpPr>
            <a:spLocks noGrp="1" noChangeArrowheads="1"/>
          </p:cNvSpPr>
          <p:nvPr>
            <p:ph type="title"/>
          </p:nvPr>
        </p:nvSpPr>
        <p:spPr/>
        <p:txBody>
          <a:bodyPr/>
          <a:lstStyle/>
          <a:p>
            <a:pPr eaLnBrk="1" hangingPunct="1"/>
            <a:r>
              <a:rPr lang="en-US" altLang="zh-TW" dirty="0" smtClean="0"/>
              <a:t>10-6 </a:t>
            </a:r>
            <a:r>
              <a:rPr lang="zh-TW" altLang="en-US" dirty="0" smtClean="0"/>
              <a:t>行動商務</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95</a:t>
            </a:fld>
            <a:endParaRPr lang="en-US" altLang="zh-TW"/>
          </a:p>
        </p:txBody>
      </p:sp>
    </p:spTree>
    <p:extLst>
      <p:ext uri="{BB962C8B-B14F-4D97-AF65-F5344CB8AC3E}">
        <p14:creationId xmlns:p14="http://schemas.microsoft.com/office/powerpoint/2010/main" val="1299239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p:cNvSpPr>
            <a:spLocks noGrp="1" noChangeArrowheads="1"/>
          </p:cNvSpPr>
          <p:nvPr>
            <p:ph idx="1"/>
          </p:nvPr>
        </p:nvSpPr>
        <p:spPr/>
        <p:txBody>
          <a:bodyPr>
            <a:normAutofit/>
          </a:bodyPr>
          <a:lstStyle/>
          <a:p>
            <a:r>
              <a:rPr lang="zh-TW" altLang="en-US" dirty="0"/>
              <a:t>智慧型手機的普及帶動了行動購物，消費者只要透過手機，便可隨時隨地</a:t>
            </a:r>
            <a:r>
              <a:rPr lang="zh-TW" altLang="en-US" dirty="0" smtClean="0"/>
              <a:t>瀏覽</a:t>
            </a:r>
            <a:r>
              <a:rPr lang="zh-TW" altLang="en-US" dirty="0"/>
              <a:t>、選購商品，並直接在線上進行</a:t>
            </a:r>
            <a:r>
              <a:rPr lang="zh-TW" altLang="en-US" dirty="0" smtClean="0"/>
              <a:t>付款。</a:t>
            </a:r>
            <a:endParaRPr lang="en-US" altLang="zh-TW" dirty="0" smtClean="0"/>
          </a:p>
          <a:p>
            <a:r>
              <a:rPr lang="zh-TW" altLang="en-US" dirty="0" smtClean="0"/>
              <a:t>各</a:t>
            </a:r>
            <a:r>
              <a:rPr lang="zh-TW" altLang="en-US" dirty="0"/>
              <a:t>品牌也</a:t>
            </a:r>
            <a:r>
              <a:rPr lang="zh-TW" altLang="en-US" dirty="0" smtClean="0"/>
              <a:t>推出</a:t>
            </a:r>
            <a:r>
              <a:rPr lang="zh-TW" altLang="en-US" dirty="0"/>
              <a:t>自己的購物</a:t>
            </a:r>
            <a:r>
              <a:rPr lang="en-US" altLang="zh-TW" dirty="0"/>
              <a:t>App</a:t>
            </a:r>
            <a:r>
              <a:rPr lang="zh-TW" altLang="en-US" dirty="0"/>
              <a:t>，使用者可隨時在</a:t>
            </a:r>
            <a:r>
              <a:rPr lang="en-US" altLang="zh-TW" dirty="0" smtClean="0"/>
              <a:t>App</a:t>
            </a:r>
            <a:r>
              <a:rPr lang="zh-TW" altLang="en-US" dirty="0" smtClean="0"/>
              <a:t>中</a:t>
            </a:r>
            <a:r>
              <a:rPr lang="zh-TW" altLang="en-US" dirty="0"/>
              <a:t>訂購產品。</a:t>
            </a:r>
          </a:p>
          <a:p>
            <a:r>
              <a:rPr lang="zh-TW" altLang="en-US" dirty="0"/>
              <a:t>根據</a:t>
            </a:r>
            <a:r>
              <a:rPr lang="zh-TW" altLang="en-US" dirty="0" smtClean="0"/>
              <a:t>資策會調查</a:t>
            </a:r>
            <a:r>
              <a:rPr lang="zh-TW" altLang="en-US" dirty="0"/>
              <a:t>，</a:t>
            </a:r>
            <a:r>
              <a:rPr lang="en-US" altLang="zh-TW" dirty="0" smtClean="0"/>
              <a:t>2019</a:t>
            </a:r>
            <a:r>
              <a:rPr lang="zh-TW" altLang="en-US" dirty="0" smtClean="0"/>
              <a:t>年</a:t>
            </a:r>
            <a:r>
              <a:rPr lang="zh-TW" altLang="en-US" dirty="0"/>
              <a:t>網友網購的行動下單比例，</a:t>
            </a:r>
            <a:r>
              <a:rPr lang="zh-TW" altLang="en-US" dirty="0" smtClean="0"/>
              <a:t>從</a:t>
            </a:r>
            <a:r>
              <a:rPr lang="en-US" altLang="zh-TW" dirty="0" smtClean="0"/>
              <a:t>2018</a:t>
            </a:r>
            <a:r>
              <a:rPr lang="zh-TW" altLang="en-US" dirty="0" smtClean="0"/>
              <a:t>年</a:t>
            </a:r>
            <a:r>
              <a:rPr lang="en-US" altLang="zh-TW" dirty="0"/>
              <a:t>35.9</a:t>
            </a:r>
            <a:r>
              <a:rPr lang="en-US" altLang="zh-TW" dirty="0" smtClean="0"/>
              <a:t>%</a:t>
            </a:r>
            <a:r>
              <a:rPr lang="zh-TW" altLang="en-US" dirty="0" smtClean="0"/>
              <a:t>大幅</a:t>
            </a:r>
            <a:r>
              <a:rPr lang="zh-TW" altLang="en-US" dirty="0"/>
              <a:t>成長至</a:t>
            </a:r>
            <a:r>
              <a:rPr lang="en-US" altLang="zh-TW" dirty="0"/>
              <a:t>49.6%</a:t>
            </a:r>
            <a:r>
              <a:rPr lang="zh-TW" altLang="en-US" dirty="0"/>
              <a:t>，已快趕上</a:t>
            </a:r>
            <a:r>
              <a:rPr lang="en-US" altLang="zh-TW" dirty="0"/>
              <a:t>PC</a:t>
            </a:r>
            <a:r>
              <a:rPr lang="zh-TW" altLang="en-US" dirty="0"/>
              <a:t>下單。</a:t>
            </a:r>
            <a:endParaRPr lang="zh-TW" altLang="en-US" dirty="0" smtClean="0"/>
          </a:p>
        </p:txBody>
      </p:sp>
      <p:sp>
        <p:nvSpPr>
          <p:cNvPr id="25603" name="Rectangle 2"/>
          <p:cNvSpPr>
            <a:spLocks noGrp="1" noChangeArrowheads="1"/>
          </p:cNvSpPr>
          <p:nvPr>
            <p:ph type="title"/>
          </p:nvPr>
        </p:nvSpPr>
        <p:spPr/>
        <p:txBody>
          <a:bodyPr/>
          <a:lstStyle/>
          <a:p>
            <a:pPr eaLnBrk="1" hangingPunct="1"/>
            <a:r>
              <a:rPr lang="en-US" altLang="zh-TW" dirty="0" smtClean="0"/>
              <a:t>10-6-1 </a:t>
            </a:r>
            <a:r>
              <a:rPr lang="zh-TW" altLang="en-US" dirty="0" smtClean="0"/>
              <a:t>行動購物</a:t>
            </a:r>
          </a:p>
        </p:txBody>
      </p:sp>
      <p:sp>
        <p:nvSpPr>
          <p:cNvPr id="3" name="投影片編號版面配置區 2"/>
          <p:cNvSpPr>
            <a:spLocks noGrp="1"/>
          </p:cNvSpPr>
          <p:nvPr>
            <p:ph type="sldNum" sz="quarter" idx="10"/>
          </p:nvPr>
        </p:nvSpPr>
        <p:spPr/>
        <p:txBody>
          <a:bodyPr/>
          <a:lstStyle/>
          <a:p>
            <a:pPr>
              <a:defRPr/>
            </a:pPr>
            <a:fld id="{6CC2834A-24C2-42CA-BCD6-CB5AA28BF97B}" type="slidenum">
              <a:rPr lang="en-US" altLang="zh-TW" smtClean="0"/>
              <a:pPr>
                <a:defRPr/>
              </a:pPr>
              <a:t>96</a:t>
            </a:fld>
            <a:endParaRPr lang="en-US" altLang="zh-TW"/>
          </a:p>
        </p:txBody>
      </p:sp>
    </p:spTree>
    <p:extLst>
      <p:ext uri="{BB962C8B-B14F-4D97-AF65-F5344CB8AC3E}">
        <p14:creationId xmlns:p14="http://schemas.microsoft.com/office/powerpoint/2010/main" val="2479481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Grp="1" noChangeArrowheads="1"/>
          </p:cNvSpPr>
          <p:nvPr>
            <p:ph idx="1"/>
          </p:nvPr>
        </p:nvSpPr>
        <p:spPr/>
        <p:txBody>
          <a:bodyPr/>
          <a:lstStyle/>
          <a:p>
            <a:r>
              <a:rPr lang="zh-TW" altLang="en-US" dirty="0"/>
              <a:t>行動銀行是為了手機用戶所提供的個人隨身銀行服務，只要下載安裝銀行所</a:t>
            </a:r>
            <a:r>
              <a:rPr lang="zh-TW" altLang="en-US" dirty="0" smtClean="0"/>
              <a:t>提供</a:t>
            </a:r>
            <a:r>
              <a:rPr lang="zh-TW" altLang="en-US" dirty="0"/>
              <a:t>的手機應用軟體，就能夠透過手機隨時查詢個人帳戶明細、匯利率及銀行服務</a:t>
            </a:r>
            <a:r>
              <a:rPr lang="zh-TW" altLang="en-US" dirty="0" smtClean="0"/>
              <a:t>據點</a:t>
            </a:r>
            <a:r>
              <a:rPr lang="zh-TW" altLang="en-US" dirty="0"/>
              <a:t>等資訊。</a:t>
            </a:r>
            <a:endParaRPr lang="zh-TW" altLang="en-US" dirty="0" smtClean="0"/>
          </a:p>
        </p:txBody>
      </p:sp>
      <p:sp>
        <p:nvSpPr>
          <p:cNvPr id="27651" name="Rectangle 2"/>
          <p:cNvSpPr>
            <a:spLocks noGrp="1" noChangeArrowheads="1"/>
          </p:cNvSpPr>
          <p:nvPr>
            <p:ph type="title"/>
          </p:nvPr>
        </p:nvSpPr>
        <p:spPr/>
        <p:txBody>
          <a:bodyPr/>
          <a:lstStyle/>
          <a:p>
            <a:r>
              <a:rPr lang="en-US" altLang="zh-TW" smtClean="0"/>
              <a:t>10-6-2 </a:t>
            </a:r>
            <a:r>
              <a:rPr lang="zh-TW" altLang="en-US" smtClean="0"/>
              <a:t>行動銀行</a:t>
            </a:r>
            <a:endParaRPr lang="zh-TW" altLang="en-US" dirty="0" smtClean="0"/>
          </a:p>
        </p:txBody>
      </p:sp>
      <p:sp>
        <p:nvSpPr>
          <p:cNvPr id="2" name="投影片編號版面配置區 1"/>
          <p:cNvSpPr>
            <a:spLocks noGrp="1"/>
          </p:cNvSpPr>
          <p:nvPr>
            <p:ph type="sldNum" sz="quarter" idx="10"/>
          </p:nvPr>
        </p:nvSpPr>
        <p:spPr/>
        <p:txBody>
          <a:bodyPr/>
          <a:lstStyle/>
          <a:p>
            <a:fld id="{6CC2834A-24C2-42CA-BCD6-CB5AA28BF97B}" type="slidenum">
              <a:rPr lang="en-US" altLang="zh-TW" smtClean="0"/>
              <a:pPr/>
              <a:t>97</a:t>
            </a:fld>
            <a:endParaRPr lang="en-US" altLang="zh-TW"/>
          </a:p>
        </p:txBody>
      </p:sp>
    </p:spTree>
    <p:extLst>
      <p:ext uri="{BB962C8B-B14F-4D97-AF65-F5344CB8AC3E}">
        <p14:creationId xmlns:p14="http://schemas.microsoft.com/office/powerpoint/2010/main" val="3902602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只要搭配具有定位功能的行動配備，就能取得即時行動導航的服務，還</a:t>
            </a:r>
            <a:r>
              <a:rPr lang="zh-TW" altLang="en-US" dirty="0" smtClean="0"/>
              <a:t>可以結合</a:t>
            </a:r>
            <a:r>
              <a:rPr lang="zh-TW" altLang="en-US" dirty="0"/>
              <a:t>美食情報、娛樂資訊、交通航班訊息等相關資訊，提供更完整的地圖與</a:t>
            </a:r>
            <a:r>
              <a:rPr lang="zh-TW" altLang="en-US" dirty="0" smtClean="0"/>
              <a:t>旅遊資訊。</a:t>
            </a:r>
            <a:endParaRPr lang="zh-TW" altLang="en-US" dirty="0"/>
          </a:p>
        </p:txBody>
      </p:sp>
      <p:sp>
        <p:nvSpPr>
          <p:cNvPr id="3" name="標題 2"/>
          <p:cNvSpPr>
            <a:spLocks noGrp="1"/>
          </p:cNvSpPr>
          <p:nvPr>
            <p:ph type="title"/>
          </p:nvPr>
        </p:nvSpPr>
        <p:spPr/>
        <p:txBody>
          <a:bodyPr/>
          <a:lstStyle/>
          <a:p>
            <a:r>
              <a:rPr lang="en-US" altLang="zh-TW" dirty="0"/>
              <a:t>10-6-3 </a:t>
            </a:r>
            <a:r>
              <a:rPr lang="zh-TW" altLang="en-US" dirty="0"/>
              <a:t>個人行動導航</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98</a:t>
            </a:fld>
            <a:endParaRPr lang="en-US" altLang="zh-TW"/>
          </a:p>
        </p:txBody>
      </p:sp>
      <p:pic>
        <p:nvPicPr>
          <p:cNvPr id="5" name="圖片 4"/>
          <p:cNvPicPr>
            <a:picLocks noChangeAspect="1"/>
          </p:cNvPicPr>
          <p:nvPr/>
        </p:nvPicPr>
        <p:blipFill>
          <a:blip r:embed="rId2"/>
          <a:stretch>
            <a:fillRect/>
          </a:stretch>
        </p:blipFill>
        <p:spPr>
          <a:xfrm>
            <a:off x="899463" y="3492654"/>
            <a:ext cx="7437765" cy="2850127"/>
          </a:xfrm>
          <a:prstGeom prst="rect">
            <a:avLst/>
          </a:prstGeom>
        </p:spPr>
      </p:pic>
    </p:spTree>
    <p:extLst>
      <p:ext uri="{BB962C8B-B14F-4D97-AF65-F5344CB8AC3E}">
        <p14:creationId xmlns:p14="http://schemas.microsoft.com/office/powerpoint/2010/main" val="1841113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idx="1"/>
          </p:nvPr>
        </p:nvSpPr>
        <p:spPr/>
        <p:txBody>
          <a:bodyPr>
            <a:normAutofit/>
          </a:bodyPr>
          <a:lstStyle/>
          <a:p>
            <a:r>
              <a:rPr lang="zh-TW" altLang="en-US" dirty="0"/>
              <a:t>因宅經濟及新型冠狀病毒肺炎疫情，讓</a:t>
            </a:r>
            <a:r>
              <a:rPr lang="en-US" altLang="zh-TW" dirty="0"/>
              <a:t>Uber Eats</a:t>
            </a:r>
            <a:r>
              <a:rPr lang="zh-TW" altLang="en-US" dirty="0"/>
              <a:t>、</a:t>
            </a:r>
            <a:r>
              <a:rPr lang="en-US" altLang="zh-TW" dirty="0" err="1" smtClean="0"/>
              <a:t>foodpanda</a:t>
            </a:r>
            <a:r>
              <a:rPr lang="zh-TW" altLang="en-US" dirty="0" smtClean="0"/>
              <a:t>等</a:t>
            </a:r>
            <a:r>
              <a:rPr lang="zh-TW" altLang="en-US" dirty="0"/>
              <a:t>美食外送</a:t>
            </a:r>
            <a:r>
              <a:rPr lang="zh-TW" altLang="en-US" dirty="0" smtClean="0"/>
              <a:t>平台崛起</a:t>
            </a:r>
            <a:r>
              <a:rPr lang="zh-TW" altLang="en-US" dirty="0"/>
              <a:t>，使用者透過手機直接在</a:t>
            </a:r>
            <a:r>
              <a:rPr lang="en-US" altLang="zh-TW" dirty="0" smtClean="0"/>
              <a:t>App</a:t>
            </a:r>
            <a:r>
              <a:rPr lang="zh-TW" altLang="en-US" dirty="0" smtClean="0"/>
              <a:t>中</a:t>
            </a:r>
            <a:r>
              <a:rPr lang="zh-TW" altLang="en-US" dirty="0"/>
              <a:t>瀏覽餐廳、選擇餐點、下單，美食便會</a:t>
            </a:r>
            <a:r>
              <a:rPr lang="zh-TW" altLang="en-US" dirty="0" smtClean="0"/>
              <a:t>送到。</a:t>
            </a:r>
            <a:endParaRPr lang="en-US" altLang="zh-TW" dirty="0" smtClean="0"/>
          </a:p>
          <a:p>
            <a:r>
              <a:rPr lang="zh-TW" altLang="en-US" dirty="0" smtClean="0"/>
              <a:t>根據</a:t>
            </a:r>
            <a:r>
              <a:rPr lang="zh-TW" altLang="en-US" dirty="0"/>
              <a:t>財團法人聯合信用卡處理中心統計，國人在五大外送平台</a:t>
            </a:r>
            <a:r>
              <a:rPr lang="zh-TW" altLang="en-US" dirty="0" smtClean="0"/>
              <a:t>的信用卡</a:t>
            </a:r>
            <a:r>
              <a:rPr lang="zh-TW" altLang="en-US" dirty="0"/>
              <a:t>消費筆數</a:t>
            </a:r>
            <a:r>
              <a:rPr lang="en-US" altLang="zh-TW" dirty="0" smtClean="0"/>
              <a:t>(</a:t>
            </a:r>
            <a:r>
              <a:rPr lang="zh-TW" altLang="en-US" dirty="0" smtClean="0"/>
              <a:t>外</a:t>
            </a:r>
            <a:r>
              <a:rPr lang="zh-TW" altLang="en-US" dirty="0"/>
              <a:t>送訂單數</a:t>
            </a:r>
            <a:r>
              <a:rPr lang="en-US" altLang="zh-TW" dirty="0"/>
              <a:t>)</a:t>
            </a:r>
            <a:r>
              <a:rPr lang="zh-TW" altLang="en-US" dirty="0"/>
              <a:t>，</a:t>
            </a:r>
            <a:r>
              <a:rPr lang="en-US" altLang="zh-TW" dirty="0" smtClean="0"/>
              <a:t>2019</a:t>
            </a:r>
            <a:r>
              <a:rPr lang="zh-TW" altLang="en-US" dirty="0" smtClean="0"/>
              <a:t>年</a:t>
            </a:r>
            <a:r>
              <a:rPr lang="en-US" altLang="zh-TW" dirty="0" smtClean="0"/>
              <a:t>9</a:t>
            </a:r>
            <a:r>
              <a:rPr lang="zh-TW" altLang="en-US" dirty="0" smtClean="0"/>
              <a:t>月</a:t>
            </a:r>
            <a:r>
              <a:rPr lang="zh-TW" altLang="en-US" dirty="0"/>
              <a:t>突破</a:t>
            </a:r>
            <a:r>
              <a:rPr lang="en-US" altLang="zh-TW" dirty="0" smtClean="0"/>
              <a:t>200</a:t>
            </a:r>
            <a:r>
              <a:rPr lang="zh-TW" altLang="en-US" dirty="0" smtClean="0"/>
              <a:t>萬</a:t>
            </a:r>
            <a:r>
              <a:rPr lang="zh-TW" altLang="en-US" dirty="0"/>
              <a:t>筆，單月金額也超過</a:t>
            </a:r>
            <a:r>
              <a:rPr lang="en-US" altLang="zh-TW" dirty="0" smtClean="0"/>
              <a:t>5</a:t>
            </a:r>
            <a:r>
              <a:rPr lang="zh-TW" altLang="en-US" dirty="0" smtClean="0"/>
              <a:t>億</a:t>
            </a:r>
            <a:r>
              <a:rPr lang="zh-TW" altLang="en-US" dirty="0"/>
              <a:t>元。</a:t>
            </a:r>
            <a:endParaRPr lang="zh-TW" altLang="en-US" dirty="0" smtClean="0"/>
          </a:p>
        </p:txBody>
      </p:sp>
      <p:sp>
        <p:nvSpPr>
          <p:cNvPr id="30723" name="Rectangle 2"/>
          <p:cNvSpPr>
            <a:spLocks noGrp="1" noChangeArrowheads="1"/>
          </p:cNvSpPr>
          <p:nvPr>
            <p:ph type="title"/>
          </p:nvPr>
        </p:nvSpPr>
        <p:spPr/>
        <p:txBody>
          <a:bodyPr>
            <a:normAutofit/>
          </a:bodyPr>
          <a:lstStyle/>
          <a:p>
            <a:r>
              <a:rPr lang="en-US" altLang="zh-TW" dirty="0" smtClean="0"/>
              <a:t>10-6-4 </a:t>
            </a:r>
            <a:r>
              <a:rPr lang="zh-TW" altLang="en-US" dirty="0" smtClean="0"/>
              <a:t>線上即時訂</a:t>
            </a:r>
            <a:r>
              <a:rPr lang="zh-TW" altLang="en-US" dirty="0"/>
              <a:t>餐</a:t>
            </a:r>
            <a:endParaRPr lang="zh-TW" altLang="en-US" dirty="0" smtClean="0"/>
          </a:p>
        </p:txBody>
      </p:sp>
      <p:sp>
        <p:nvSpPr>
          <p:cNvPr id="2" name="投影片編號版面配置區 1"/>
          <p:cNvSpPr>
            <a:spLocks noGrp="1"/>
          </p:cNvSpPr>
          <p:nvPr>
            <p:ph type="sldNum" sz="quarter" idx="10"/>
          </p:nvPr>
        </p:nvSpPr>
        <p:spPr/>
        <p:txBody>
          <a:bodyPr/>
          <a:lstStyle/>
          <a:p>
            <a:fld id="{6CC2834A-24C2-42CA-BCD6-CB5AA28BF97B}" type="slidenum">
              <a:rPr lang="en-US" altLang="zh-TW" smtClean="0"/>
              <a:pPr/>
              <a:t>99</a:t>
            </a:fld>
            <a:endParaRPr lang="en-US" altLang="zh-TW"/>
          </a:p>
        </p:txBody>
      </p:sp>
    </p:spTree>
    <p:extLst>
      <p:ext uri="{BB962C8B-B14F-4D97-AF65-F5344CB8AC3E}">
        <p14:creationId xmlns:p14="http://schemas.microsoft.com/office/powerpoint/2010/main" val="2731413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網際網路">
  <a:themeElements>
    <a:clrScheme name="自訂 13">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A8EBEF"/>
      </a:hlink>
      <a:folHlink>
        <a:srgbClr val="A0AC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霧面玻璃">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noFill/>
      </a:spPr>
      <a:bodyPr wrap="none" rtlCol="0">
        <a:spAutoFit/>
      </a:bodyPr>
      <a:lstStyle>
        <a:defPPr>
          <a:defRPr sz="2000" dirty="0">
            <a:latin typeface="微軟正黑體" panose="020B0604030504040204" pitchFamily="34" charset="-120"/>
            <a:ea typeface="微軟正黑體" panose="020B0604030504040204" pitchFamily="34" charset="-120"/>
          </a:defRPr>
        </a:defPPr>
      </a:lstStyle>
    </a:txDef>
  </a:objectDefaults>
  <a:extraClrSchemeLst/>
  <a:extLst>
    <a:ext uri="{05A4C25C-085E-4340-85A3-A5531E510DB2}">
      <thm15:themeFamily xmlns:thm15="http://schemas.microsoft.com/office/thememl/2012/main" name="網際網路" id="{E7402E39-4EAB-4CA8-A087-4645542AEB4C}" vid="{03845439-27CA-45A2-B8C6-6CD6B95B1AA4}"/>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網際網路</Template>
  <TotalTime>1179</TotalTime>
  <Words>5841</Words>
  <Application>Microsoft Office PowerPoint</Application>
  <PresentationFormat>如螢幕大小 (4:3)</PresentationFormat>
  <Paragraphs>458</Paragraphs>
  <Slides>112</Slides>
  <Notes>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112</vt:i4>
      </vt:variant>
    </vt:vector>
  </HeadingPairs>
  <TitlesOfParts>
    <vt:vector size="119" baseType="lpstr">
      <vt:lpstr>微軟正黑體</vt:lpstr>
      <vt:lpstr>新細明體</vt:lpstr>
      <vt:lpstr>Arial</vt:lpstr>
      <vt:lpstr>Calibri</vt:lpstr>
      <vt:lpstr>Trebuchet MS</vt:lpstr>
      <vt:lpstr>Wingdings</vt:lpstr>
      <vt:lpstr>網際網路</vt:lpstr>
      <vt:lpstr>CHAPTER10 電子商務</vt:lpstr>
      <vt:lpstr>10-1 電子商務基本概念</vt:lpstr>
      <vt:lpstr>10-1-1 電子商務的定義</vt:lpstr>
      <vt:lpstr>10-1-1 電子商務的定義</vt:lpstr>
      <vt:lpstr>10-1-2 電子商務的發展</vt:lpstr>
      <vt:lpstr>10-1-2 電子商務的發展</vt:lpstr>
      <vt:lpstr>10-1-2 電子商務的發展</vt:lpstr>
      <vt:lpstr>10-1-3 電子商務的優勢</vt:lpstr>
      <vt:lpstr>10-2 電子商務的架構</vt:lpstr>
      <vt:lpstr>10-2 電子商務的架構</vt:lpstr>
      <vt:lpstr>10-2-1 物流</vt:lpstr>
      <vt:lpstr>10-2-1 物流</vt:lpstr>
      <vt:lpstr>10-2-2 金流</vt:lpstr>
      <vt:lpstr>10-2-2 金流</vt:lpstr>
      <vt:lpstr>10-2-2 金流</vt:lpstr>
      <vt:lpstr>10-2-2 金流</vt:lpstr>
      <vt:lpstr>10-2-3 資訊流</vt:lpstr>
      <vt:lpstr>10-2-4 商流</vt:lpstr>
      <vt:lpstr>10-3 電子商務的經營模式</vt:lpstr>
      <vt:lpstr>10-3 電子商務的經營模式</vt:lpstr>
      <vt:lpstr>10-3-1 G2B</vt:lpstr>
      <vt:lpstr>10-3-1 G2B</vt:lpstr>
      <vt:lpstr>10-3-2 B2B</vt:lpstr>
      <vt:lpstr>10-3-2 B2B</vt:lpstr>
      <vt:lpstr>10-3-3 B2C</vt:lpstr>
      <vt:lpstr>10-3-3 B2C</vt:lpstr>
      <vt:lpstr>10-3-4 C2B</vt:lpstr>
      <vt:lpstr>10-3-4 C2B</vt:lpstr>
      <vt:lpstr>10-3-5 C2C</vt:lpstr>
      <vt:lpstr>10-3-5 C2C</vt:lpstr>
      <vt:lpstr>10-3-6 O2O</vt:lpstr>
      <vt:lpstr>10-3-6 O2O</vt:lpstr>
      <vt:lpstr>10-4 電子商務付款機制</vt:lpstr>
      <vt:lpstr>10-4-1 電子現金</vt:lpstr>
      <vt:lpstr>10-4-1 電子現金</vt:lpstr>
      <vt:lpstr>10-4-2 電子支票</vt:lpstr>
      <vt:lpstr>10-4-2 電子支票</vt:lpstr>
      <vt:lpstr>10-4-3 信用卡</vt:lpstr>
      <vt:lpstr>10-4-3 信用卡</vt:lpstr>
      <vt:lpstr>10-4-4 ATM轉帳</vt:lpstr>
      <vt:lpstr>10-4-5 貨到付款</vt:lpstr>
      <vt:lpstr>10-4-6 超商付款取貨</vt:lpstr>
      <vt:lpstr>10-4-7 行動支付</vt:lpstr>
      <vt:lpstr>10-4-7 行動支付</vt:lpstr>
      <vt:lpstr>10-4-7 行動支付</vt:lpstr>
      <vt:lpstr>10-4-7 行動支付</vt:lpstr>
      <vt:lpstr>10-4-7 行動支付</vt:lpstr>
      <vt:lpstr>10-4-7 行動支付</vt:lpstr>
      <vt:lpstr>10-4-7 行動支付</vt:lpstr>
      <vt:lpstr>10-4-7 行動支付</vt:lpstr>
      <vt:lpstr>10-4-7 行動支付</vt:lpstr>
      <vt:lpstr>10-4-7 行動支付</vt:lpstr>
      <vt:lpstr>10-4-7 行動支付</vt:lpstr>
      <vt:lpstr>10-4-7 行動支付</vt:lpstr>
      <vt:lpstr>10-4-7 行動支付</vt:lpstr>
      <vt:lpstr>10-4-7 行動支付</vt:lpstr>
      <vt:lpstr>10-4-7 行動支付</vt:lpstr>
      <vt:lpstr>10-5 電子商務安全機制</vt:lpstr>
      <vt:lpstr>10-5-1 資料加解密技術</vt:lpstr>
      <vt:lpstr>10-5-1 資料加解密技術</vt:lpstr>
      <vt:lpstr>10-5-1 資料加解密技術</vt:lpstr>
      <vt:lpstr>10-5-1 資料加解密技術</vt:lpstr>
      <vt:lpstr>10-5-1 資料加解密技術</vt:lpstr>
      <vt:lpstr>10-5-1 資料加解密技術</vt:lpstr>
      <vt:lpstr>10-5-1 資料加解密技術</vt:lpstr>
      <vt:lpstr>10-5-1 資料加解密技術</vt:lpstr>
      <vt:lpstr>10-5-1 資料加解密技術</vt:lpstr>
      <vt:lpstr>10-5-1 資料加解密技術</vt:lpstr>
      <vt:lpstr>10-5-1 資料加解密技術</vt:lpstr>
      <vt:lpstr>10-5-1 資料加解密技術</vt:lpstr>
      <vt:lpstr>10-5-1 資料加解密技術</vt:lpstr>
      <vt:lpstr>10-5-1 資料加解密技術</vt:lpstr>
      <vt:lpstr>10-5-1 資料加解密技術</vt:lpstr>
      <vt:lpstr>10-5-2 SSL</vt:lpstr>
      <vt:lpstr>10-5-2 SSL</vt:lpstr>
      <vt:lpstr>10-5-2 SSL</vt:lpstr>
      <vt:lpstr>10-5-2 SSL</vt:lpstr>
      <vt:lpstr>10-5-3 SET</vt:lpstr>
      <vt:lpstr>10-5-3 SET</vt:lpstr>
      <vt:lpstr>10-5-3 SET</vt:lpstr>
      <vt:lpstr>10-5-3 SET</vt:lpstr>
      <vt:lpstr>10-5-3 SET</vt:lpstr>
      <vt:lpstr>10-5-3 SET</vt:lpstr>
      <vt:lpstr>10-5-3 SET</vt:lpstr>
      <vt:lpstr>10-5-3 SET</vt:lpstr>
      <vt:lpstr>10-5-3 SET</vt:lpstr>
      <vt:lpstr>10-5-4 FXML憑證</vt:lpstr>
      <vt:lpstr>10-5-4 FXML憑證</vt:lpstr>
      <vt:lpstr>10-5-5 網路商店安全認證標章</vt:lpstr>
      <vt:lpstr>10-5-5 網路商店安全認證標章</vt:lpstr>
      <vt:lpstr>10-5-5 網路商店安全認證標章</vt:lpstr>
      <vt:lpstr>10-5-5 網路商店安全認證標章</vt:lpstr>
      <vt:lpstr>10-5-5 網路商店安全認證標章</vt:lpstr>
      <vt:lpstr>10-6 行動商務</vt:lpstr>
      <vt:lpstr>10-6 行動商務</vt:lpstr>
      <vt:lpstr>10-6-1 行動購物</vt:lpstr>
      <vt:lpstr>10-6-2 行動銀行</vt:lpstr>
      <vt:lpstr>10-6-3 個人行動導航</vt:lpstr>
      <vt:lpstr>10-6-4 線上即時訂餐</vt:lpstr>
      <vt:lpstr>10-6-5 線上即時叫車</vt:lpstr>
      <vt:lpstr>10-7 電子商務網站的建置</vt:lpstr>
      <vt:lpstr>10-7-1 電子商務的網路架構</vt:lpstr>
      <vt:lpstr>10-7-1 電子商務的網路架構</vt:lpstr>
      <vt:lpstr>10-7-1 電子商務的網路架構</vt:lpstr>
      <vt:lpstr>10-7-1 電子商務的網路架構</vt:lpstr>
      <vt:lpstr>10-7-2 自行架設電子商務網站</vt:lpstr>
      <vt:lpstr>10-7-2 自行架設電子商務網站</vt:lpstr>
      <vt:lpstr>10-7-2 自行架設電子商務網站</vt:lpstr>
      <vt:lpstr>10-7-3 透過開店平台架設電子商店</vt:lpstr>
      <vt:lpstr>10-7-3 透過開店平台架設電子商店</vt:lpstr>
      <vt:lpstr>10-7-3 透過開店平台架設電子商店</vt:lpstr>
      <vt:lpstr>10-7-3 透過開店平台架設電子商店</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CHAPTER10</dc:title>
  <dc:creator>王小桃</dc:creator>
  <cp:lastModifiedBy>王小桃</cp:lastModifiedBy>
  <cp:revision>84</cp:revision>
  <dcterms:created xsi:type="dcterms:W3CDTF">2011-03-29T08:04:00Z</dcterms:created>
  <dcterms:modified xsi:type="dcterms:W3CDTF">2020-05-02T02:37:16Z</dcterms:modified>
</cp:coreProperties>
</file>